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5" r:id="rId1"/>
  </p:sldMasterIdLst>
  <p:notesMasterIdLst>
    <p:notesMasterId r:id="rId18"/>
  </p:notesMasterIdLst>
  <p:sldIdLst>
    <p:sldId id="256" r:id="rId2"/>
    <p:sldId id="257" r:id="rId3"/>
    <p:sldId id="258" r:id="rId4"/>
    <p:sldId id="270" r:id="rId5"/>
    <p:sldId id="261" r:id="rId6"/>
    <p:sldId id="263" r:id="rId7"/>
    <p:sldId id="264" r:id="rId8"/>
    <p:sldId id="265" r:id="rId9"/>
    <p:sldId id="266" r:id="rId10"/>
    <p:sldId id="267" r:id="rId11"/>
    <p:sldId id="259" r:id="rId12"/>
    <p:sldId id="260" r:id="rId13"/>
    <p:sldId id="262" r:id="rId14"/>
    <p:sldId id="272" r:id="rId15"/>
    <p:sldId id="269" r:id="rId16"/>
    <p:sldId id="268" r:id="rId17"/>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0967" autoAdjust="0"/>
  </p:normalViewPr>
  <p:slideViewPr>
    <p:cSldViewPr snapToGrid="0">
      <p:cViewPr varScale="1">
        <p:scale>
          <a:sx n="45" d="100"/>
          <a:sy n="45" d="100"/>
        </p:scale>
        <p:origin x="1404" y="56"/>
      </p:cViewPr>
      <p:guideLst/>
    </p:cSldViewPr>
  </p:slideViewPr>
  <p:notesTextViewPr>
    <p:cViewPr>
      <p:scale>
        <a:sx n="3" d="2"/>
        <a:sy n="3" d="2"/>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D9D84C-E6A0-46C0-B8EF-94AD2221AB17}" type="datetimeFigureOut">
              <a:rPr kumimoji="1" lang="ja-JP" altLang="en-US" smtClean="0"/>
              <a:t>2019/4/15</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B185C7-FD4B-4235-A17C-CBE0F55DD715}" type="slidenum">
              <a:rPr kumimoji="1" lang="ja-JP" altLang="en-US" smtClean="0"/>
              <a:t>‹#›</a:t>
            </a:fld>
            <a:endParaRPr kumimoji="1" lang="ja-JP" altLang="en-US"/>
          </a:p>
        </p:txBody>
      </p:sp>
    </p:spTree>
    <p:extLst>
      <p:ext uri="{BB962C8B-B14F-4D97-AF65-F5344CB8AC3E}">
        <p14:creationId xmlns:p14="http://schemas.microsoft.com/office/powerpoint/2010/main" val="93908190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kern="1200" dirty="0" smtClean="0">
                <a:solidFill>
                  <a:schemeClr val="tx1"/>
                </a:solidFill>
                <a:effectLst/>
                <a:latin typeface="+mn-lt"/>
                <a:ea typeface="+mn-ea"/>
                <a:cs typeface="+mn-cs"/>
              </a:rPr>
              <a:t>今日は、導入です。</a:t>
            </a:r>
            <a:r>
              <a:rPr kumimoji="1" lang="ja-JP" altLang="en-US" sz="1200" kern="1200" dirty="0" smtClean="0">
                <a:solidFill>
                  <a:schemeClr val="tx1"/>
                </a:solidFill>
                <a:effectLst/>
                <a:latin typeface="+mn-lt"/>
                <a:ea typeface="+mn-ea"/>
                <a:cs typeface="+mn-cs"/>
              </a:rPr>
              <a:t>次回から、物理と数学における不正事件や研究倫理について解説し、</a:t>
            </a:r>
            <a:r>
              <a:rPr kumimoji="1" lang="en-US" altLang="ja-JP" sz="1200" kern="1200" dirty="0" smtClean="0">
                <a:solidFill>
                  <a:schemeClr val="tx1"/>
                </a:solidFill>
                <a:effectLst/>
                <a:latin typeface="+mn-lt"/>
                <a:ea typeface="+mn-ea"/>
                <a:cs typeface="+mn-cs"/>
              </a:rPr>
              <a:t>5</a:t>
            </a:r>
            <a:r>
              <a:rPr kumimoji="1" lang="ja-JP" altLang="en-US" sz="1200" kern="1200" dirty="0" smtClean="0">
                <a:solidFill>
                  <a:schemeClr val="tx1"/>
                </a:solidFill>
                <a:effectLst/>
                <a:latin typeface="+mn-lt"/>
                <a:ea typeface="+mn-ea"/>
                <a:cs typeface="+mn-cs"/>
              </a:rPr>
              <a:t>回</a:t>
            </a:r>
            <a:r>
              <a:rPr kumimoji="1" lang="ja-JP" altLang="en-US" sz="1200" kern="1200" dirty="0" err="1" smtClean="0">
                <a:solidFill>
                  <a:schemeClr val="tx1"/>
                </a:solidFill>
                <a:effectLst/>
                <a:latin typeface="+mn-lt"/>
                <a:ea typeface="+mn-ea"/>
                <a:cs typeface="+mn-cs"/>
              </a:rPr>
              <a:t>めは</a:t>
            </a:r>
            <a:r>
              <a:rPr kumimoji="1" lang="ja-JP" altLang="en-US" sz="1200" kern="1200" dirty="0" smtClean="0">
                <a:solidFill>
                  <a:schemeClr val="tx1"/>
                </a:solidFill>
                <a:effectLst/>
                <a:latin typeface="+mn-lt"/>
                <a:ea typeface="+mn-ea"/>
                <a:cs typeface="+mn-cs"/>
              </a:rPr>
              <a:t>、学</a:t>
            </a:r>
            <a:r>
              <a:rPr kumimoji="1" lang="ja-JP" altLang="en-US" sz="1200" kern="1200" dirty="0" smtClean="0">
                <a:solidFill>
                  <a:schemeClr val="tx1"/>
                </a:solidFill>
                <a:effectLst/>
                <a:latin typeface="+mn-lt"/>
                <a:ea typeface="+mn-ea"/>
                <a:cs typeface="+mn-cs"/>
              </a:rPr>
              <a:t>情センターラーニング・コモンズでアクティブラーニングを行います。ラーニングコモンズはここです（</a:t>
            </a:r>
            <a:r>
              <a:rPr kumimoji="1" lang="en-US" altLang="ja-JP" sz="1200" kern="1200" dirty="0" err="1" smtClean="0">
                <a:solidFill>
                  <a:schemeClr val="tx1"/>
                </a:solidFill>
                <a:effectLst/>
                <a:latin typeface="+mn-lt"/>
                <a:ea typeface="+mn-ea"/>
                <a:cs typeface="+mn-cs"/>
              </a:rPr>
              <a:t>url</a:t>
            </a:r>
            <a:r>
              <a:rPr kumimoji="1" lang="ja-JP" altLang="en-US" sz="1200" kern="1200" dirty="0" smtClean="0">
                <a:solidFill>
                  <a:schemeClr val="tx1"/>
                </a:solidFill>
                <a:effectLst/>
                <a:latin typeface="+mn-lt"/>
                <a:ea typeface="+mn-ea"/>
                <a:cs typeface="+mn-cs"/>
              </a:rPr>
              <a:t>をクリックして説明）</a:t>
            </a:r>
            <a:r>
              <a:rPr kumimoji="1" lang="ja-JP" altLang="en-US" sz="1200" kern="1200" dirty="0" smtClean="0">
                <a:solidFill>
                  <a:schemeClr val="tx1"/>
                </a:solidFill>
                <a:effectLst/>
                <a:latin typeface="+mn-lt"/>
                <a:ea typeface="+mn-ea"/>
                <a:cs typeface="+mn-cs"/>
              </a:rPr>
              <a:t>。そのとき</a:t>
            </a:r>
            <a:r>
              <a:rPr kumimoji="1" lang="ja-JP" altLang="en-US" sz="1200" kern="1200" smtClean="0">
                <a:solidFill>
                  <a:schemeClr val="tx1"/>
                </a:solidFill>
                <a:effectLst/>
                <a:latin typeface="+mn-lt"/>
                <a:ea typeface="+mn-ea"/>
                <a:cs typeface="+mn-cs"/>
              </a:rPr>
              <a:t>に、</a:t>
            </a:r>
            <a:r>
              <a:rPr kumimoji="1" lang="en-US" altLang="ja-JP" sz="1200" kern="1200" smtClean="0">
                <a:solidFill>
                  <a:schemeClr val="tx1"/>
                </a:solidFill>
                <a:effectLst/>
                <a:latin typeface="+mn-lt"/>
                <a:ea typeface="+mn-ea"/>
                <a:cs typeface="+mn-cs"/>
              </a:rPr>
              <a:t>CITI-Japan</a:t>
            </a:r>
            <a:r>
              <a:rPr kumimoji="1" lang="ja-JP" altLang="ja-JP" sz="1200" kern="1200" dirty="0" smtClean="0">
                <a:solidFill>
                  <a:schemeClr val="tx1"/>
                </a:solidFill>
                <a:effectLst/>
                <a:latin typeface="+mn-lt"/>
                <a:ea typeface="+mn-ea"/>
                <a:cs typeface="+mn-cs"/>
              </a:rPr>
              <a:t>を</a:t>
            </a:r>
            <a:r>
              <a:rPr kumimoji="1" lang="ja-JP" altLang="en-US" sz="1200" kern="1200" dirty="0" smtClean="0">
                <a:solidFill>
                  <a:schemeClr val="tx1"/>
                </a:solidFill>
                <a:effectLst/>
                <a:latin typeface="+mn-lt"/>
                <a:ea typeface="+mn-ea"/>
                <a:cs typeface="+mn-cs"/>
              </a:rPr>
              <a:t>上毛</a:t>
            </a:r>
            <a:r>
              <a:rPr kumimoji="1" lang="ja-JP" altLang="en-US" sz="1200" kern="1200" dirty="0" err="1" smtClean="0">
                <a:solidFill>
                  <a:schemeClr val="tx1"/>
                </a:solidFill>
                <a:effectLst/>
                <a:latin typeface="+mn-lt"/>
                <a:ea typeface="+mn-ea"/>
                <a:cs typeface="+mn-cs"/>
              </a:rPr>
              <a:t>ます</a:t>
            </a:r>
            <a:r>
              <a:rPr kumimoji="1" lang="ja-JP" altLang="en-US" sz="1200" kern="1200" dirty="0" smtClean="0">
                <a:solidFill>
                  <a:schemeClr val="tx1"/>
                </a:solidFill>
                <a:effectLst/>
                <a:latin typeface="+mn-lt"/>
                <a:ea typeface="+mn-ea"/>
                <a:cs typeface="+mn-cs"/>
              </a:rPr>
              <a:t>。</a:t>
            </a:r>
            <a:r>
              <a:rPr kumimoji="1" lang="ja-JP" altLang="ja-JP" sz="1200" kern="1200" dirty="0" smtClean="0">
                <a:solidFill>
                  <a:schemeClr val="tx1"/>
                </a:solidFill>
                <a:effectLst/>
                <a:latin typeface="+mn-lt"/>
                <a:ea typeface="+mn-ea"/>
                <a:cs typeface="+mn-cs"/>
              </a:rPr>
              <a:t>受けた</a:t>
            </a:r>
            <a:r>
              <a:rPr kumimoji="1" lang="ja-JP" altLang="ja-JP" sz="1200" kern="1200" dirty="0" smtClean="0">
                <a:solidFill>
                  <a:schemeClr val="tx1"/>
                </a:solidFill>
                <a:effectLst/>
                <a:latin typeface="+mn-lt"/>
                <a:ea typeface="+mn-ea"/>
                <a:cs typeface="+mn-cs"/>
              </a:rPr>
              <a:t>人はいますか？受けた人は、研究不正などの調査を行って下さい。</a:t>
            </a:r>
          </a:p>
          <a:p>
            <a:endParaRPr kumimoji="1" lang="ja-JP" altLang="ja-JP" sz="1200" kern="1200" dirty="0" smtClean="0">
              <a:solidFill>
                <a:schemeClr val="tx1"/>
              </a:solidFill>
              <a:effectLst/>
              <a:latin typeface="+mn-lt"/>
              <a:ea typeface="+mn-ea"/>
              <a:cs typeface="+mn-cs"/>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D1B185C7-FD4B-4235-A17C-CBE0F55DD715}" type="slidenum">
              <a:rPr kumimoji="1" lang="ja-JP" altLang="en-US" smtClean="0"/>
              <a:t>2</a:t>
            </a:fld>
            <a:endParaRPr kumimoji="1" lang="ja-JP" altLang="en-US"/>
          </a:p>
        </p:txBody>
      </p:sp>
    </p:spTree>
    <p:extLst>
      <p:ext uri="{BB962C8B-B14F-4D97-AF65-F5344CB8AC3E}">
        <p14:creationId xmlns:p14="http://schemas.microsoft.com/office/powerpoint/2010/main" val="32191225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dirty="0" smtClean="0">
                <a:solidFill>
                  <a:schemeClr val="tx1"/>
                </a:solidFill>
                <a:effectLst/>
                <a:latin typeface="+mn-lt"/>
                <a:ea typeface="+mn-ea"/>
                <a:cs typeface="+mn-cs"/>
              </a:rPr>
              <a:t>大学において、倫理教育の必要性が昨今高まってきている。原因は、研究不正事件が、</a:t>
            </a:r>
            <a:r>
              <a:rPr kumimoji="1" lang="ja-JP" altLang="en-US" sz="1200" kern="1200" dirty="0" smtClean="0">
                <a:solidFill>
                  <a:schemeClr val="tx1"/>
                </a:solidFill>
                <a:effectLst/>
                <a:latin typeface="+mn-lt"/>
                <a:ea typeface="+mn-ea"/>
                <a:cs typeface="+mn-cs"/>
              </a:rPr>
              <a:t>マスコミ</a:t>
            </a:r>
            <a:r>
              <a:rPr kumimoji="1" lang="ja-JP" altLang="ja-JP" sz="1200" kern="1200" dirty="0" smtClean="0">
                <a:solidFill>
                  <a:schemeClr val="tx1"/>
                </a:solidFill>
                <a:effectLst/>
                <a:latin typeface="+mn-lt"/>
                <a:ea typeface="+mn-ea"/>
                <a:cs typeface="+mn-cs"/>
              </a:rPr>
              <a:t>で</a:t>
            </a:r>
          </a:p>
          <a:p>
            <a:r>
              <a:rPr kumimoji="1" lang="ja-JP" altLang="ja-JP" sz="1200" kern="1200" dirty="0" smtClean="0">
                <a:solidFill>
                  <a:schemeClr val="tx1"/>
                </a:solidFill>
                <a:effectLst/>
                <a:latin typeface="+mn-lt"/>
                <a:ea typeface="+mn-ea"/>
                <a:cs typeface="+mn-cs"/>
              </a:rPr>
              <a:t>取り上げられる回数が増えてきていることがあるが、最たるものは、理研の小保方晴子の</a:t>
            </a:r>
            <a:r>
              <a:rPr kumimoji="1" lang="en-US" altLang="ja-JP" sz="1200" kern="1200" dirty="0" smtClean="0">
                <a:solidFill>
                  <a:schemeClr val="tx1"/>
                </a:solidFill>
                <a:effectLst/>
                <a:latin typeface="+mn-lt"/>
                <a:ea typeface="+mn-ea"/>
                <a:cs typeface="+mn-cs"/>
              </a:rPr>
              <a:t>STAP</a:t>
            </a:r>
            <a:r>
              <a:rPr kumimoji="1" lang="ja-JP" altLang="ja-JP" sz="1200" kern="1200" dirty="0" smtClean="0">
                <a:solidFill>
                  <a:schemeClr val="tx1"/>
                </a:solidFill>
                <a:effectLst/>
                <a:latin typeface="+mn-lt"/>
                <a:ea typeface="+mn-ea"/>
                <a:cs typeface="+mn-cs"/>
              </a:rPr>
              <a:t>細胞に関する事件であろう。科学の</a:t>
            </a:r>
            <a:r>
              <a:rPr kumimoji="1" lang="ja-JP" altLang="en-US" sz="1200" kern="1200" dirty="0" smtClean="0">
                <a:solidFill>
                  <a:schemeClr val="tx1"/>
                </a:solidFill>
                <a:effectLst/>
                <a:latin typeface="+mn-lt"/>
                <a:ea typeface="+mn-ea"/>
                <a:cs typeface="+mn-cs"/>
              </a:rPr>
              <a:t>ジャーナル</a:t>
            </a:r>
            <a:r>
              <a:rPr kumimoji="1" lang="ja-JP" altLang="ja-JP" sz="1200" kern="1200" dirty="0" smtClean="0">
                <a:solidFill>
                  <a:schemeClr val="tx1"/>
                </a:solidFill>
                <a:effectLst/>
                <a:latin typeface="+mn-lt"/>
                <a:ea typeface="+mn-ea"/>
                <a:cs typeface="+mn-cs"/>
              </a:rPr>
              <a:t>として最高の</a:t>
            </a:r>
            <a:r>
              <a:rPr kumimoji="1" lang="en-US" altLang="ja-JP" sz="1200" kern="1200" dirty="0" smtClean="0">
                <a:solidFill>
                  <a:schemeClr val="tx1"/>
                </a:solidFill>
                <a:effectLst/>
                <a:latin typeface="+mn-lt"/>
                <a:ea typeface="+mn-ea"/>
                <a:cs typeface="+mn-cs"/>
              </a:rPr>
              <a:t>Nature</a:t>
            </a:r>
            <a:r>
              <a:rPr kumimoji="1" lang="ja-JP" altLang="ja-JP" sz="1200" kern="1200" dirty="0" smtClean="0">
                <a:solidFill>
                  <a:schemeClr val="tx1"/>
                </a:solidFill>
                <a:effectLst/>
                <a:latin typeface="+mn-lt"/>
                <a:ea typeface="+mn-ea"/>
                <a:cs typeface="+mn-cs"/>
              </a:rPr>
              <a:t>にその論文がのり、</a:t>
            </a:r>
          </a:p>
          <a:p>
            <a:r>
              <a:rPr kumimoji="1" lang="ja-JP" altLang="ja-JP" sz="1200" kern="1200" dirty="0" smtClean="0">
                <a:solidFill>
                  <a:schemeClr val="tx1"/>
                </a:solidFill>
                <a:effectLst/>
                <a:latin typeface="+mn-lt"/>
                <a:ea typeface="+mn-ea"/>
                <a:cs typeface="+mn-cs"/>
              </a:rPr>
              <a:t>テレビで大々的に理系女の筆頭格として華々しく登場したが、その後、追試しても</a:t>
            </a:r>
          </a:p>
          <a:p>
            <a:r>
              <a:rPr kumimoji="1" lang="ja-JP" altLang="ja-JP" sz="1200" kern="1200" dirty="0" smtClean="0">
                <a:solidFill>
                  <a:schemeClr val="tx1"/>
                </a:solidFill>
                <a:effectLst/>
                <a:latin typeface="+mn-lt"/>
                <a:ea typeface="+mn-ea"/>
                <a:cs typeface="+mn-cs"/>
              </a:rPr>
              <a:t>見付からないことがわかった。彼女の実験</a:t>
            </a:r>
            <a:r>
              <a:rPr kumimoji="1" lang="ja-JP" altLang="en-US" sz="1200" kern="1200" dirty="0" smtClean="0">
                <a:solidFill>
                  <a:schemeClr val="tx1"/>
                </a:solidFill>
                <a:effectLst/>
                <a:latin typeface="+mn-lt"/>
                <a:ea typeface="+mn-ea"/>
                <a:cs typeface="+mn-cs"/>
              </a:rPr>
              <a:t>ノート</a:t>
            </a:r>
            <a:r>
              <a:rPr kumimoji="1" lang="ja-JP" altLang="ja-JP" sz="1200" kern="1200" dirty="0" smtClean="0">
                <a:solidFill>
                  <a:schemeClr val="tx1"/>
                </a:solidFill>
                <a:effectLst/>
                <a:latin typeface="+mn-lt"/>
                <a:ea typeface="+mn-ea"/>
                <a:cs typeface="+mn-cs"/>
              </a:rPr>
              <a:t>の杜撰さが明みにでるとともに、この分野の</a:t>
            </a:r>
            <a:r>
              <a:rPr kumimoji="1" lang="ja-JP" altLang="en-US" sz="1200" kern="1200" dirty="0" smtClean="0">
                <a:solidFill>
                  <a:schemeClr val="tx1"/>
                </a:solidFill>
                <a:effectLst/>
                <a:latin typeface="+mn-lt"/>
                <a:ea typeface="+mn-ea"/>
                <a:cs typeface="+mn-cs"/>
              </a:rPr>
              <a:t>スター</a:t>
            </a:r>
            <a:r>
              <a:rPr kumimoji="1" lang="ja-JP" altLang="ja-JP" sz="1200" kern="1200" dirty="0" smtClean="0">
                <a:solidFill>
                  <a:schemeClr val="tx1"/>
                </a:solidFill>
                <a:effectLst/>
                <a:latin typeface="+mn-lt"/>
                <a:ea typeface="+mn-ea"/>
                <a:cs typeface="+mn-cs"/>
              </a:rPr>
              <a:t>研究者が自殺したこともあって、日本中で話題になった。</a:t>
            </a:r>
          </a:p>
          <a:p>
            <a:r>
              <a:rPr kumimoji="1" lang="ja-JP" altLang="ja-JP" sz="1200" kern="1200" dirty="0" smtClean="0">
                <a:solidFill>
                  <a:schemeClr val="tx1"/>
                </a:solidFill>
                <a:effectLst/>
                <a:latin typeface="+mn-lt"/>
                <a:ea typeface="+mn-ea"/>
                <a:cs typeface="+mn-cs"/>
              </a:rPr>
              <a:t>この事件自体、倫理教育の格好の題材である。</a:t>
            </a:r>
          </a:p>
          <a:p>
            <a:r>
              <a:rPr kumimoji="1" lang="en-US" altLang="ja-JP" sz="1200" kern="1200" dirty="0" smtClean="0">
                <a:solidFill>
                  <a:schemeClr val="tx1"/>
                </a:solidFill>
                <a:effectLst/>
                <a:latin typeface="+mn-lt"/>
                <a:ea typeface="+mn-ea"/>
                <a:cs typeface="+mn-cs"/>
              </a:rPr>
              <a:t> </a:t>
            </a:r>
            <a:endParaRPr kumimoji="1" lang="ja-JP" altLang="ja-JP" sz="1200" kern="1200" dirty="0" smtClean="0">
              <a:solidFill>
                <a:schemeClr val="tx1"/>
              </a:solidFill>
              <a:effectLst/>
              <a:latin typeface="+mn-lt"/>
              <a:ea typeface="+mn-ea"/>
              <a:cs typeface="+mn-cs"/>
            </a:endParaRPr>
          </a:p>
          <a:p>
            <a:r>
              <a:rPr kumimoji="1" lang="ja-JP" altLang="ja-JP" sz="1200" kern="1200" dirty="0" smtClean="0">
                <a:solidFill>
                  <a:schemeClr val="tx1"/>
                </a:solidFill>
                <a:effectLst/>
                <a:latin typeface="+mn-lt"/>
                <a:ea typeface="+mn-ea"/>
                <a:cs typeface="+mn-cs"/>
              </a:rPr>
              <a:t>この講義では、皆さんに、このような事件に巻き込まれないように、研究倫理をしっかりと</a:t>
            </a:r>
          </a:p>
          <a:p>
            <a:r>
              <a:rPr kumimoji="1" lang="ja-JP" altLang="ja-JP" sz="1200" kern="1200" dirty="0" smtClean="0">
                <a:solidFill>
                  <a:schemeClr val="tx1"/>
                </a:solidFill>
                <a:effectLst/>
                <a:latin typeface="+mn-lt"/>
                <a:ea typeface="+mn-ea"/>
                <a:cs typeface="+mn-cs"/>
              </a:rPr>
              <a:t>身に付けてもらう事を目的とする。そのために、過去の事例から学ぶとともに、教材をつかって、学習してもらう。</a:t>
            </a:r>
          </a:p>
          <a:p>
            <a:r>
              <a:rPr kumimoji="1" lang="ja-JP" altLang="ja-JP" sz="1200" kern="1200" dirty="0" smtClean="0">
                <a:solidFill>
                  <a:schemeClr val="tx1"/>
                </a:solidFill>
                <a:effectLst/>
                <a:latin typeface="+mn-lt"/>
                <a:ea typeface="+mn-ea"/>
                <a:cs typeface="+mn-cs"/>
              </a:rPr>
              <a:t>また、</a:t>
            </a:r>
            <a:r>
              <a:rPr kumimoji="1" lang="ja-JP" altLang="en-US" sz="1200" kern="1200" dirty="0" smtClean="0">
                <a:solidFill>
                  <a:schemeClr val="tx1"/>
                </a:solidFill>
                <a:effectLst/>
                <a:latin typeface="+mn-lt"/>
                <a:ea typeface="+mn-ea"/>
                <a:cs typeface="+mn-cs"/>
              </a:rPr>
              <a:t>アクティブラーニング</a:t>
            </a:r>
            <a:r>
              <a:rPr kumimoji="1" lang="ja-JP" altLang="ja-JP" sz="1200" kern="1200" dirty="0" smtClean="0">
                <a:solidFill>
                  <a:schemeClr val="tx1"/>
                </a:solidFill>
                <a:effectLst/>
                <a:latin typeface="+mn-lt"/>
                <a:ea typeface="+mn-ea"/>
                <a:cs typeface="+mn-cs"/>
              </a:rPr>
              <a:t>よって、</a:t>
            </a:r>
            <a:r>
              <a:rPr kumimoji="1" lang="en-US" altLang="ja-JP" sz="1200" kern="1200" dirty="0" smtClean="0">
                <a:solidFill>
                  <a:schemeClr val="tx1"/>
                </a:solidFill>
                <a:effectLst/>
                <a:latin typeface="+mn-lt"/>
                <a:ea typeface="+mn-ea"/>
                <a:cs typeface="+mn-cs"/>
              </a:rPr>
              <a:t>Web</a:t>
            </a:r>
            <a:r>
              <a:rPr kumimoji="1" lang="ja-JP" altLang="ja-JP" sz="1200" kern="1200" dirty="0" smtClean="0">
                <a:solidFill>
                  <a:schemeClr val="tx1"/>
                </a:solidFill>
                <a:effectLst/>
                <a:latin typeface="+mn-lt"/>
                <a:ea typeface="+mn-ea"/>
                <a:cs typeface="+mn-cs"/>
              </a:rPr>
              <a:t>でいろいろ調べてもらい、最後に全員に発表してもらって、討論する。</a:t>
            </a:r>
          </a:p>
          <a:p>
            <a:r>
              <a:rPr kumimoji="1" lang="en-US" altLang="ja-JP" sz="1200" kern="1200" dirty="0" smtClean="0">
                <a:solidFill>
                  <a:schemeClr val="tx1"/>
                </a:solidFill>
                <a:effectLst/>
                <a:latin typeface="+mn-lt"/>
                <a:ea typeface="+mn-ea"/>
                <a:cs typeface="+mn-cs"/>
              </a:rPr>
              <a:t> </a:t>
            </a:r>
            <a:endParaRPr kumimoji="1" lang="ja-JP" altLang="ja-JP" sz="1200" kern="1200" dirty="0" smtClean="0">
              <a:solidFill>
                <a:schemeClr val="tx1"/>
              </a:solidFill>
              <a:effectLst/>
              <a:latin typeface="+mn-lt"/>
              <a:ea typeface="+mn-ea"/>
              <a:cs typeface="+mn-cs"/>
            </a:endParaRPr>
          </a:p>
          <a:p>
            <a:endParaRPr kumimoji="1" lang="ja-JP" altLang="ja-JP" sz="1200" kern="1200" dirty="0" smtClean="0">
              <a:solidFill>
                <a:schemeClr val="tx1"/>
              </a:solidFill>
              <a:effectLst/>
              <a:latin typeface="+mn-lt"/>
              <a:ea typeface="+mn-ea"/>
              <a:cs typeface="+mn-cs"/>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D1B185C7-FD4B-4235-A17C-CBE0F55DD715}" type="slidenum">
              <a:rPr kumimoji="1" lang="ja-JP" altLang="en-US" smtClean="0"/>
              <a:t>3</a:t>
            </a:fld>
            <a:endParaRPr kumimoji="1" lang="ja-JP" altLang="en-US"/>
          </a:p>
        </p:txBody>
      </p:sp>
    </p:spTree>
    <p:extLst>
      <p:ext uri="{BB962C8B-B14F-4D97-AF65-F5344CB8AC3E}">
        <p14:creationId xmlns:p14="http://schemas.microsoft.com/office/powerpoint/2010/main" val="36384120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1B185C7-FD4B-4235-A17C-CBE0F55DD715}" type="slidenum">
              <a:rPr kumimoji="1" lang="ja-JP" altLang="en-US" smtClean="0"/>
              <a:t>5</a:t>
            </a:fld>
            <a:endParaRPr kumimoji="1" lang="ja-JP" altLang="en-US"/>
          </a:p>
        </p:txBody>
      </p:sp>
    </p:spTree>
    <p:extLst>
      <p:ext uri="{BB962C8B-B14F-4D97-AF65-F5344CB8AC3E}">
        <p14:creationId xmlns:p14="http://schemas.microsoft.com/office/powerpoint/2010/main" val="9109497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1B185C7-FD4B-4235-A17C-CBE0F55DD715}" type="slidenum">
              <a:rPr kumimoji="1" lang="ja-JP" altLang="en-US" smtClean="0"/>
              <a:t>6</a:t>
            </a:fld>
            <a:endParaRPr kumimoji="1" lang="ja-JP" altLang="en-US"/>
          </a:p>
        </p:txBody>
      </p:sp>
    </p:spTree>
    <p:extLst>
      <p:ext uri="{BB962C8B-B14F-4D97-AF65-F5344CB8AC3E}">
        <p14:creationId xmlns:p14="http://schemas.microsoft.com/office/powerpoint/2010/main" val="36356574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問題点　１．は分野によって、順番の意味が異なる。２．は論文数が必ずしもアクティビティーを反映しない。</a:t>
            </a:r>
            <a:r>
              <a:rPr kumimoji="1" lang="ja-JP" altLang="ja-JP" sz="1200" kern="1200" dirty="0" smtClean="0">
                <a:solidFill>
                  <a:schemeClr val="tx1"/>
                </a:solidFill>
                <a:effectLst/>
                <a:latin typeface="+mn-lt"/>
                <a:ea typeface="+mn-ea"/>
                <a:cs typeface="+mn-cs"/>
              </a:rPr>
              <a:t>ある分野では、共同研究者の数が多いので、その分野に属していると、自分で</a:t>
            </a:r>
          </a:p>
          <a:p>
            <a:r>
              <a:rPr kumimoji="1" lang="ja-JP" altLang="ja-JP" sz="1200" kern="1200" dirty="0" smtClean="0">
                <a:solidFill>
                  <a:schemeClr val="tx1"/>
                </a:solidFill>
                <a:effectLst/>
                <a:latin typeface="+mn-lt"/>
                <a:ea typeface="+mn-ea"/>
                <a:cs typeface="+mn-cs"/>
              </a:rPr>
              <a:t>書かなくても、論文ができる。聞いた話によると、自分の名前が載っている論文に気がつかなかったという。実は、実験の手伝いに行き、物を運んだようである。</a:t>
            </a:r>
          </a:p>
          <a:p>
            <a:r>
              <a:rPr kumimoji="1" lang="en-US" altLang="ja-JP" sz="1200" kern="1200" dirty="0" smtClean="0">
                <a:solidFill>
                  <a:schemeClr val="tx1"/>
                </a:solidFill>
                <a:effectLst/>
                <a:latin typeface="+mn-lt"/>
                <a:ea typeface="+mn-ea"/>
                <a:cs typeface="+mn-cs"/>
              </a:rPr>
              <a:t> </a:t>
            </a:r>
            <a:endParaRPr kumimoji="1" lang="ja-JP" altLang="ja-JP" sz="1200" kern="1200" dirty="0" smtClean="0">
              <a:solidFill>
                <a:schemeClr val="tx1"/>
              </a:solidFill>
              <a:effectLst/>
              <a:latin typeface="+mn-lt"/>
              <a:ea typeface="+mn-ea"/>
              <a:cs typeface="+mn-cs"/>
            </a:endParaRPr>
          </a:p>
          <a:p>
            <a:r>
              <a:rPr kumimoji="1" lang="ja-JP" altLang="ja-JP" sz="1200" kern="1200" dirty="0" smtClean="0">
                <a:solidFill>
                  <a:schemeClr val="tx1"/>
                </a:solidFill>
                <a:effectLst/>
                <a:latin typeface="+mn-lt"/>
                <a:ea typeface="+mn-ea"/>
                <a:cs typeface="+mn-cs"/>
              </a:rPr>
              <a:t>最近は、共著者数で割るという数えかたをする指標もある。（何か調べる）。</a:t>
            </a:r>
          </a:p>
          <a:p>
            <a:r>
              <a:rPr kumimoji="1" lang="en-US" altLang="ja-JP" dirty="0" smtClean="0"/>
              <a:t>IF</a:t>
            </a:r>
            <a:r>
              <a:rPr kumimoji="1" lang="ja-JP" altLang="en-US" dirty="0" smtClean="0"/>
              <a:t>の問題点は後述。４．の科研費も、知り合いがいたらもらえるとか、あるようだ。流行りの分野を研究しているともらいやすいとか。</a:t>
            </a:r>
            <a:endParaRPr kumimoji="1" lang="ja-JP" altLang="en-US" dirty="0"/>
          </a:p>
        </p:txBody>
      </p:sp>
      <p:sp>
        <p:nvSpPr>
          <p:cNvPr id="4" name="スライド番号プレースホルダー 3"/>
          <p:cNvSpPr>
            <a:spLocks noGrp="1"/>
          </p:cNvSpPr>
          <p:nvPr>
            <p:ph type="sldNum" sz="quarter" idx="10"/>
          </p:nvPr>
        </p:nvSpPr>
        <p:spPr/>
        <p:txBody>
          <a:bodyPr/>
          <a:lstStyle/>
          <a:p>
            <a:fld id="{D1B185C7-FD4B-4235-A17C-CBE0F55DD715}" type="slidenum">
              <a:rPr kumimoji="1" lang="ja-JP" altLang="en-US" smtClean="0"/>
              <a:t>7</a:t>
            </a:fld>
            <a:endParaRPr kumimoji="1" lang="ja-JP" altLang="en-US"/>
          </a:p>
        </p:txBody>
      </p:sp>
    </p:spTree>
    <p:extLst>
      <p:ext uri="{BB962C8B-B14F-4D97-AF65-F5344CB8AC3E}">
        <p14:creationId xmlns:p14="http://schemas.microsoft.com/office/powerpoint/2010/main" val="26904172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1B185C7-FD4B-4235-A17C-CBE0F55DD715}" type="slidenum">
              <a:rPr kumimoji="1" lang="ja-JP" altLang="en-US" smtClean="0"/>
              <a:t>8</a:t>
            </a:fld>
            <a:endParaRPr kumimoji="1" lang="ja-JP" altLang="en-US"/>
          </a:p>
        </p:txBody>
      </p:sp>
    </p:spTree>
    <p:extLst>
      <p:ext uri="{BB962C8B-B14F-4D97-AF65-F5344CB8AC3E}">
        <p14:creationId xmlns:p14="http://schemas.microsoft.com/office/powerpoint/2010/main" val="12923126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1B185C7-FD4B-4235-A17C-CBE0F55DD715}" type="slidenum">
              <a:rPr kumimoji="1" lang="ja-JP" altLang="en-US" smtClean="0"/>
              <a:t>9</a:t>
            </a:fld>
            <a:endParaRPr kumimoji="1" lang="ja-JP" altLang="en-US"/>
          </a:p>
        </p:txBody>
      </p:sp>
    </p:spTree>
    <p:extLst>
      <p:ext uri="{BB962C8B-B14F-4D97-AF65-F5344CB8AC3E}">
        <p14:creationId xmlns:p14="http://schemas.microsoft.com/office/powerpoint/2010/main" val="30868242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1B185C7-FD4B-4235-A17C-CBE0F55DD715}" type="slidenum">
              <a:rPr kumimoji="1" lang="ja-JP" altLang="en-US" smtClean="0"/>
              <a:t>10</a:t>
            </a:fld>
            <a:endParaRPr kumimoji="1" lang="ja-JP" altLang="en-US"/>
          </a:p>
        </p:txBody>
      </p:sp>
    </p:spTree>
    <p:extLst>
      <p:ext uri="{BB962C8B-B14F-4D97-AF65-F5344CB8AC3E}">
        <p14:creationId xmlns:p14="http://schemas.microsoft.com/office/powerpoint/2010/main" val="10189427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1B185C7-FD4B-4235-A17C-CBE0F55DD715}" type="slidenum">
              <a:rPr kumimoji="1" lang="ja-JP" altLang="en-US" smtClean="0"/>
              <a:t>11</a:t>
            </a:fld>
            <a:endParaRPr kumimoji="1" lang="ja-JP" altLang="en-US"/>
          </a:p>
        </p:txBody>
      </p:sp>
    </p:spTree>
    <p:extLst>
      <p:ext uri="{BB962C8B-B14F-4D97-AF65-F5344CB8AC3E}">
        <p14:creationId xmlns:p14="http://schemas.microsoft.com/office/powerpoint/2010/main" val="24209779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dirty="0" smtClean="0">
                <a:solidFill>
                  <a:schemeClr val="tx1"/>
                </a:solidFill>
                <a:effectLst/>
                <a:latin typeface="+mn-lt"/>
                <a:ea typeface="+mn-ea"/>
                <a:cs typeface="+mn-cs"/>
              </a:rPr>
              <a:t>たとえば、小保方晴子氏のスタップ細胞の論文の証拠とされる図は、</a:t>
            </a:r>
            <a:r>
              <a:rPr kumimoji="1" lang="en-US" altLang="ja-JP" sz="1200" kern="1200" dirty="0" smtClean="0">
                <a:solidFill>
                  <a:schemeClr val="tx1"/>
                </a:solidFill>
                <a:effectLst/>
                <a:latin typeface="+mn-lt"/>
                <a:ea typeface="+mn-ea"/>
                <a:cs typeface="+mn-cs"/>
              </a:rPr>
              <a:t>D</a:t>
            </a:r>
            <a:r>
              <a:rPr kumimoji="1" lang="ja-JP" altLang="ja-JP" sz="1200" kern="1200" dirty="0" smtClean="0">
                <a:solidFill>
                  <a:schemeClr val="tx1"/>
                </a:solidFill>
                <a:effectLst/>
                <a:latin typeface="+mn-lt"/>
                <a:ea typeface="+mn-ea"/>
                <a:cs typeface="+mn-cs"/>
              </a:rPr>
              <a:t>論の全く違う細胞の実験の図のコピペであった。これは、ねつ造にあたる。</a:t>
            </a:r>
            <a:r>
              <a:rPr kumimoji="1" lang="en-US" altLang="ja-JP" sz="1200" kern="1200" dirty="0" smtClean="0">
                <a:solidFill>
                  <a:schemeClr val="tx1"/>
                </a:solidFill>
                <a:effectLst/>
                <a:latin typeface="+mn-lt"/>
                <a:ea typeface="+mn-ea"/>
                <a:cs typeface="+mn-cs"/>
              </a:rPr>
              <a:t>D</a:t>
            </a:r>
            <a:r>
              <a:rPr kumimoji="1" lang="ja-JP" altLang="ja-JP" sz="1200" kern="1200" dirty="0" smtClean="0">
                <a:solidFill>
                  <a:schemeClr val="tx1"/>
                </a:solidFill>
                <a:effectLst/>
                <a:latin typeface="+mn-lt"/>
                <a:ea typeface="+mn-ea"/>
                <a:cs typeface="+mn-cs"/>
              </a:rPr>
              <a:t>論の参考文献は、コピペであった。しかも、文字化けした部分がそのままだった。これを査読した教員はいたのだろうか？</a:t>
            </a:r>
          </a:p>
          <a:p>
            <a:r>
              <a:rPr kumimoji="1" lang="ja-JP" altLang="ja-JP" sz="1200" kern="1200" dirty="0" smtClean="0">
                <a:solidFill>
                  <a:schemeClr val="tx1"/>
                </a:solidFill>
                <a:effectLst/>
                <a:latin typeface="+mn-lt"/>
                <a:ea typeface="+mn-ea"/>
                <a:cs typeface="+mn-cs"/>
              </a:rPr>
              <a:t>卒研でも、このような見落としはおこらない。結局、誰も読んでなかったと思われる。</a:t>
            </a:r>
          </a:p>
          <a:p>
            <a:r>
              <a:rPr kumimoji="1" lang="ja-JP" altLang="ja-JP" sz="1200" kern="1200" dirty="0" smtClean="0">
                <a:solidFill>
                  <a:schemeClr val="tx1"/>
                </a:solidFill>
                <a:effectLst/>
                <a:latin typeface="+mn-lt"/>
                <a:ea typeface="+mn-ea"/>
                <a:cs typeface="+mn-cs"/>
              </a:rPr>
              <a:t>早稲田大学は、教員数に比べて、学生数が非常に多いであろうが、それは何の理由にもならない。</a:t>
            </a:r>
          </a:p>
          <a:p>
            <a:r>
              <a:rPr kumimoji="1" lang="ja-JP" altLang="ja-JP" sz="1200" kern="1200" dirty="0" smtClean="0">
                <a:solidFill>
                  <a:schemeClr val="tx1"/>
                </a:solidFill>
                <a:effectLst/>
                <a:latin typeface="+mn-lt"/>
                <a:ea typeface="+mn-ea"/>
                <a:cs typeface="+mn-cs"/>
              </a:rPr>
              <a:t>学位審査の手順はきちんとしているはずだが、それが全く機能していなかったのであろう。</a:t>
            </a:r>
          </a:p>
          <a:p>
            <a:r>
              <a:rPr kumimoji="1" lang="en-US" altLang="ja-JP" sz="1200" kern="1200" dirty="0" smtClean="0">
                <a:solidFill>
                  <a:schemeClr val="tx1"/>
                </a:solidFill>
                <a:effectLst/>
                <a:latin typeface="+mn-lt"/>
                <a:ea typeface="+mn-ea"/>
                <a:cs typeface="+mn-cs"/>
              </a:rPr>
              <a:t> </a:t>
            </a:r>
            <a:endParaRPr kumimoji="1" lang="ja-JP" altLang="ja-JP" sz="1200" kern="1200" dirty="0" smtClean="0">
              <a:solidFill>
                <a:schemeClr val="tx1"/>
              </a:solidFill>
              <a:effectLst/>
              <a:latin typeface="+mn-lt"/>
              <a:ea typeface="+mn-ea"/>
              <a:cs typeface="+mn-cs"/>
            </a:endParaRPr>
          </a:p>
          <a:p>
            <a:r>
              <a:rPr kumimoji="1" lang="ja-JP" altLang="ja-JP" sz="1200" kern="1200" dirty="0" smtClean="0">
                <a:solidFill>
                  <a:schemeClr val="tx1"/>
                </a:solidFill>
                <a:effectLst/>
                <a:latin typeface="+mn-lt"/>
                <a:ea typeface="+mn-ea"/>
                <a:cs typeface="+mn-cs"/>
              </a:rPr>
              <a:t>理研の体制も、ノーベル賞級の大きなテーマなので、おいそれと研究内容を外に出さない配慮がされていたらしい。しかし、これは理由にならない。共同研究者どうしの議論が当然ある筈。また、公表された、小保方氏の実験ノートは、実にお粗末なものであった。</a:t>
            </a:r>
          </a:p>
          <a:p>
            <a:r>
              <a:rPr kumimoji="1" lang="en-US" altLang="ja-JP" sz="1200" kern="1200" dirty="0" smtClean="0">
                <a:solidFill>
                  <a:schemeClr val="tx1"/>
                </a:solidFill>
                <a:effectLst/>
                <a:latin typeface="+mn-lt"/>
                <a:ea typeface="+mn-ea"/>
                <a:cs typeface="+mn-cs"/>
              </a:rPr>
              <a:t> </a:t>
            </a:r>
            <a:endParaRPr kumimoji="1" lang="ja-JP" altLang="ja-JP" sz="1200" kern="1200" dirty="0" smtClean="0">
              <a:solidFill>
                <a:schemeClr val="tx1"/>
              </a:solidFill>
              <a:effectLst/>
              <a:latin typeface="+mn-lt"/>
              <a:ea typeface="+mn-ea"/>
              <a:cs typeface="+mn-cs"/>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D1B185C7-FD4B-4235-A17C-CBE0F55DD715}" type="slidenum">
              <a:rPr kumimoji="1" lang="ja-JP" altLang="en-US" smtClean="0"/>
              <a:t>12</a:t>
            </a:fld>
            <a:endParaRPr kumimoji="1" lang="ja-JP" altLang="en-US"/>
          </a:p>
        </p:txBody>
      </p:sp>
    </p:spTree>
    <p:extLst>
      <p:ext uri="{BB962C8B-B14F-4D97-AF65-F5344CB8AC3E}">
        <p14:creationId xmlns:p14="http://schemas.microsoft.com/office/powerpoint/2010/main" val="4870430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1B185C7-FD4B-4235-A17C-CBE0F55DD715}" type="slidenum">
              <a:rPr kumimoji="1" lang="ja-JP" altLang="en-US" smtClean="0"/>
              <a:t>13</a:t>
            </a:fld>
            <a:endParaRPr kumimoji="1" lang="ja-JP" altLang="en-US"/>
          </a:p>
        </p:txBody>
      </p:sp>
    </p:spTree>
    <p:extLst>
      <p:ext uri="{BB962C8B-B14F-4D97-AF65-F5344CB8AC3E}">
        <p14:creationId xmlns:p14="http://schemas.microsoft.com/office/powerpoint/2010/main" val="11251195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1B185C7-FD4B-4235-A17C-CBE0F55DD715}" type="slidenum">
              <a:rPr kumimoji="1" lang="ja-JP" altLang="en-US" smtClean="0"/>
              <a:t>16</a:t>
            </a:fld>
            <a:endParaRPr kumimoji="1" lang="ja-JP" altLang="en-US"/>
          </a:p>
        </p:txBody>
      </p:sp>
    </p:spTree>
    <p:extLst>
      <p:ext uri="{BB962C8B-B14F-4D97-AF65-F5344CB8AC3E}">
        <p14:creationId xmlns:p14="http://schemas.microsoft.com/office/powerpoint/2010/main" val="28900016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176C6028-AA8D-4F80-92FD-7B2D065BCE7D}" type="datetimeFigureOut">
              <a:rPr kumimoji="1" lang="ja-JP" altLang="en-US" smtClean="0"/>
              <a:t>2019/4/15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C4AD1C4-5C7E-4342-BF16-8045175340E6}" type="slidenum">
              <a:rPr kumimoji="1" lang="ja-JP" altLang="en-US" smtClean="0"/>
              <a:t>‹#›</a:t>
            </a:fld>
            <a:endParaRPr kumimoji="1" lang="ja-JP" altLang="en-US"/>
          </a:p>
        </p:txBody>
      </p:sp>
    </p:spTree>
    <p:extLst>
      <p:ext uri="{BB962C8B-B14F-4D97-AF65-F5344CB8AC3E}">
        <p14:creationId xmlns:p14="http://schemas.microsoft.com/office/powerpoint/2010/main" val="28890408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176C6028-AA8D-4F80-92FD-7B2D065BCE7D}" type="datetimeFigureOut">
              <a:rPr kumimoji="1" lang="ja-JP" altLang="en-US" smtClean="0"/>
              <a:t>2019/4/15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C4AD1C4-5C7E-4342-BF16-8045175340E6}" type="slidenum">
              <a:rPr kumimoji="1" lang="ja-JP" altLang="en-US" smtClean="0"/>
              <a:t>‹#›</a:t>
            </a:fld>
            <a:endParaRPr kumimoji="1" lang="ja-JP" altLang="en-US"/>
          </a:p>
        </p:txBody>
      </p:sp>
    </p:spTree>
    <p:extLst>
      <p:ext uri="{BB962C8B-B14F-4D97-AF65-F5344CB8AC3E}">
        <p14:creationId xmlns:p14="http://schemas.microsoft.com/office/powerpoint/2010/main" val="8122021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176C6028-AA8D-4F80-92FD-7B2D065BCE7D}" type="datetimeFigureOut">
              <a:rPr kumimoji="1" lang="ja-JP" altLang="en-US" smtClean="0"/>
              <a:t>2019/4/15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C4AD1C4-5C7E-4342-BF16-8045175340E6}" type="slidenum">
              <a:rPr kumimoji="1" lang="ja-JP" altLang="en-US" smtClean="0"/>
              <a:t>‹#›</a:t>
            </a:fld>
            <a:endParaRPr kumimoji="1" lang="ja-JP" altLang="en-US"/>
          </a:p>
        </p:txBody>
      </p:sp>
    </p:spTree>
    <p:extLst>
      <p:ext uri="{BB962C8B-B14F-4D97-AF65-F5344CB8AC3E}">
        <p14:creationId xmlns:p14="http://schemas.microsoft.com/office/powerpoint/2010/main" val="4835305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176C6028-AA8D-4F80-92FD-7B2D065BCE7D}" type="datetimeFigureOut">
              <a:rPr kumimoji="1" lang="ja-JP" altLang="en-US" smtClean="0"/>
              <a:t>2019/4/15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C4AD1C4-5C7E-4342-BF16-8045175340E6}" type="slidenum">
              <a:rPr kumimoji="1" lang="ja-JP" altLang="en-US" smtClean="0"/>
              <a:t>‹#›</a:t>
            </a:fld>
            <a:endParaRPr kumimoji="1" lang="ja-JP" altLang="en-US"/>
          </a:p>
        </p:txBody>
      </p:sp>
    </p:spTree>
    <p:extLst>
      <p:ext uri="{BB962C8B-B14F-4D97-AF65-F5344CB8AC3E}">
        <p14:creationId xmlns:p14="http://schemas.microsoft.com/office/powerpoint/2010/main" val="41002456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176C6028-AA8D-4F80-92FD-7B2D065BCE7D}" type="datetimeFigureOut">
              <a:rPr kumimoji="1" lang="ja-JP" altLang="en-US" smtClean="0"/>
              <a:t>2019/4/15</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6C4AD1C4-5C7E-4342-BF16-8045175340E6}" type="slidenum">
              <a:rPr kumimoji="1" lang="ja-JP" altLang="en-US" smtClean="0"/>
              <a:t>‹#›</a:t>
            </a:fld>
            <a:endParaRPr kumimoji="1" lang="ja-JP" altLang="en-US"/>
          </a:p>
        </p:txBody>
      </p:sp>
    </p:spTree>
    <p:extLst>
      <p:ext uri="{BB962C8B-B14F-4D97-AF65-F5344CB8AC3E}">
        <p14:creationId xmlns:p14="http://schemas.microsoft.com/office/powerpoint/2010/main" val="2718889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176C6028-AA8D-4F80-92FD-7B2D065BCE7D}" type="datetimeFigureOut">
              <a:rPr kumimoji="1" lang="ja-JP" altLang="en-US" smtClean="0"/>
              <a:t>2019/4/15</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6C4AD1C4-5C7E-4342-BF16-8045175340E6}" type="slidenum">
              <a:rPr kumimoji="1" lang="ja-JP" altLang="en-US" smtClean="0"/>
              <a:t>‹#›</a:t>
            </a:fld>
            <a:endParaRPr kumimoji="1" lang="ja-JP" altLang="en-US"/>
          </a:p>
        </p:txBody>
      </p:sp>
    </p:spTree>
    <p:extLst>
      <p:ext uri="{BB962C8B-B14F-4D97-AF65-F5344CB8AC3E}">
        <p14:creationId xmlns:p14="http://schemas.microsoft.com/office/powerpoint/2010/main" val="29179374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176C6028-AA8D-4F80-92FD-7B2D065BCE7D}" type="datetimeFigureOut">
              <a:rPr kumimoji="1" lang="ja-JP" altLang="en-US" smtClean="0"/>
              <a:t>2019/4/15</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6C4AD1C4-5C7E-4342-BF16-8045175340E6}" type="slidenum">
              <a:rPr kumimoji="1" lang="ja-JP" altLang="en-US" smtClean="0"/>
              <a:t>‹#›</a:t>
            </a:fld>
            <a:endParaRPr kumimoji="1" lang="ja-JP" altLang="en-US"/>
          </a:p>
        </p:txBody>
      </p:sp>
    </p:spTree>
    <p:extLst>
      <p:ext uri="{BB962C8B-B14F-4D97-AF65-F5344CB8AC3E}">
        <p14:creationId xmlns:p14="http://schemas.microsoft.com/office/powerpoint/2010/main" val="3378548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176C6028-AA8D-4F80-92FD-7B2D065BCE7D}" type="datetimeFigureOut">
              <a:rPr kumimoji="1" lang="ja-JP" altLang="en-US" smtClean="0"/>
              <a:t>2019/4/15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C4AD1C4-5C7E-4342-BF16-8045175340E6}" type="slidenum">
              <a:rPr kumimoji="1" lang="ja-JP" altLang="en-US" smtClean="0"/>
              <a:t>‹#›</a:t>
            </a:fld>
            <a:endParaRPr kumimoji="1" lang="ja-JP" altLang="en-US"/>
          </a:p>
        </p:txBody>
      </p:sp>
    </p:spTree>
    <p:extLst>
      <p:ext uri="{BB962C8B-B14F-4D97-AF65-F5344CB8AC3E}">
        <p14:creationId xmlns:p14="http://schemas.microsoft.com/office/powerpoint/2010/main" val="37297689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176C6028-AA8D-4F80-92FD-7B2D065BCE7D}" type="datetimeFigureOut">
              <a:rPr kumimoji="1" lang="ja-JP" altLang="en-US" smtClean="0"/>
              <a:t>2019/4/15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C4AD1C4-5C7E-4342-BF16-8045175340E6}" type="slidenum">
              <a:rPr kumimoji="1" lang="ja-JP" altLang="en-US" smtClean="0"/>
              <a:t>‹#›</a:t>
            </a:fld>
            <a:endParaRPr kumimoji="1" lang="ja-JP" altLang="en-US"/>
          </a:p>
        </p:txBody>
      </p:sp>
    </p:spTree>
    <p:extLst>
      <p:ext uri="{BB962C8B-B14F-4D97-AF65-F5344CB8AC3E}">
        <p14:creationId xmlns:p14="http://schemas.microsoft.com/office/powerpoint/2010/main" val="10491227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176C6028-AA8D-4F80-92FD-7B2D065BCE7D}" type="datetimeFigureOut">
              <a:rPr kumimoji="1" lang="ja-JP" altLang="en-US" smtClean="0"/>
              <a:t>2019/4/15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C4AD1C4-5C7E-4342-BF16-8045175340E6}" type="slidenum">
              <a:rPr kumimoji="1" lang="ja-JP" altLang="en-US" smtClean="0"/>
              <a:t>‹#›</a:t>
            </a:fld>
            <a:endParaRPr kumimoji="1" lang="ja-JP" altLang="en-US"/>
          </a:p>
        </p:txBody>
      </p:sp>
    </p:spTree>
    <p:extLst>
      <p:ext uri="{BB962C8B-B14F-4D97-AF65-F5344CB8AC3E}">
        <p14:creationId xmlns:p14="http://schemas.microsoft.com/office/powerpoint/2010/main" val="26470570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176C6028-AA8D-4F80-92FD-7B2D065BCE7D}" type="datetimeFigureOut">
              <a:rPr kumimoji="1" lang="ja-JP" altLang="en-US" smtClean="0"/>
              <a:t>2019/4/15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C4AD1C4-5C7E-4342-BF16-8045175340E6}" type="slidenum">
              <a:rPr kumimoji="1" lang="ja-JP" altLang="en-US" smtClean="0"/>
              <a:t>‹#›</a:t>
            </a:fld>
            <a:endParaRPr kumimoji="1" lang="ja-JP" altLang="en-US"/>
          </a:p>
        </p:txBody>
      </p:sp>
    </p:spTree>
    <p:extLst>
      <p:ext uri="{BB962C8B-B14F-4D97-AF65-F5344CB8AC3E}">
        <p14:creationId xmlns:p14="http://schemas.microsoft.com/office/powerpoint/2010/main" val="31254912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6C6028-AA8D-4F80-92FD-7B2D065BCE7D}" type="datetimeFigureOut">
              <a:rPr kumimoji="1" lang="ja-JP" altLang="en-US" smtClean="0"/>
              <a:t>2019/4/15</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4AD1C4-5C7E-4342-BF16-8045175340E6}" type="slidenum">
              <a:rPr kumimoji="1" lang="ja-JP" altLang="en-US" smtClean="0"/>
              <a:t>‹#›</a:t>
            </a:fld>
            <a:endParaRPr kumimoji="1" lang="ja-JP" altLang="en-US"/>
          </a:p>
        </p:txBody>
      </p:sp>
    </p:spTree>
    <p:extLst>
      <p:ext uri="{BB962C8B-B14F-4D97-AF65-F5344CB8AC3E}">
        <p14:creationId xmlns:p14="http://schemas.microsoft.com/office/powerpoint/2010/main" val="1702379330"/>
      </p:ext>
    </p:extLst>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hyperlink" Target="http://guides.lib.kyushu-u.ac.jp/c.php?g=775030&amp;p=5558819" TargetMode="External"/><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8" Type="http://schemas.openxmlformats.org/officeDocument/2006/relationships/hyperlink" Target="https://ja.wikipedia.org/wiki/%E7%B5%B5%E7%94%BB" TargetMode="External"/><Relationship Id="rId13" Type="http://schemas.openxmlformats.org/officeDocument/2006/relationships/hyperlink" Target="https://ja.wikipedia.org/wiki/%E7%89%B9%E8%A8%B1%E6%A8%A9" TargetMode="External"/><Relationship Id="rId3" Type="http://schemas.openxmlformats.org/officeDocument/2006/relationships/hyperlink" Target="https://ja.wikipedia.org/wiki/&#33879;&#20316;&#27177;" TargetMode="External"/><Relationship Id="rId7" Type="http://schemas.openxmlformats.org/officeDocument/2006/relationships/hyperlink" Target="https://ja.wikipedia.org/wiki/%E9%9F%B3%E6%A5%BD" TargetMode="External"/><Relationship Id="rId12" Type="http://schemas.openxmlformats.org/officeDocument/2006/relationships/hyperlink" Target="https://ja.wikipedia.org/wiki/%E3%83%97%E3%83%AD%E3%82%B0%E3%83%A9%E3%83%A0_(%E3%82%B3%E3%83%B3%E3%83%94%E3%83%A5%E3%83%BC%E3%82%BF)" TargetMode="External"/><Relationship Id="rId2" Type="http://schemas.openxmlformats.org/officeDocument/2006/relationships/notesSlide" Target="../notesSlides/notesSlide8.xml"/><Relationship Id="rId16" Type="http://schemas.openxmlformats.org/officeDocument/2006/relationships/hyperlink" Target="http://www.cric.or.jp/qa/hajime/hajime7.html" TargetMode="External"/><Relationship Id="rId1" Type="http://schemas.openxmlformats.org/officeDocument/2006/relationships/slideLayout" Target="../slideLayouts/slideLayout6.xml"/><Relationship Id="rId6" Type="http://schemas.openxmlformats.org/officeDocument/2006/relationships/hyperlink" Target="https://ja.wikipedia.org/wiki/%E8%A8%80%E8%AA%9E" TargetMode="External"/><Relationship Id="rId11" Type="http://schemas.openxmlformats.org/officeDocument/2006/relationships/hyperlink" Target="https://ja.wikipedia.org/wiki/%E6%98%A0%E7%94%BB" TargetMode="External"/><Relationship Id="rId5" Type="http://schemas.openxmlformats.org/officeDocument/2006/relationships/hyperlink" Target="https://ja.wikipedia.org/wiki/%E6%9B%B8%E7%89%A9" TargetMode="External"/><Relationship Id="rId15" Type="http://schemas.openxmlformats.org/officeDocument/2006/relationships/hyperlink" Target="https://ja.wikipedia.org/wiki/%E7%9F%A5%E7%9A%84%E8%B2%A1%E7%94%A3%E6%A8%A9" TargetMode="External"/><Relationship Id="rId10" Type="http://schemas.openxmlformats.org/officeDocument/2006/relationships/hyperlink" Target="https://ja.wikipedia.org/wiki/%E5%9B%B3%E5%BD%A2" TargetMode="External"/><Relationship Id="rId4" Type="http://schemas.openxmlformats.org/officeDocument/2006/relationships/hyperlink" Target="https://ja.wikipedia.org/wiki/%E7%84%A1%E4%BD%93%E8%B2%A1%E7%94%A3%E6%A8%A9" TargetMode="External"/><Relationship Id="rId9" Type="http://schemas.openxmlformats.org/officeDocument/2006/relationships/hyperlink" Target="https://ja.wikipedia.org/wiki/%E5%BB%BA%E7%AF%89" TargetMode="External"/><Relationship Id="rId14" Type="http://schemas.openxmlformats.org/officeDocument/2006/relationships/hyperlink" Target="https://ja.wikipedia.org/wiki/%E5%95%86%E6%A8%99%E6%A8%A9"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1471448" y="1122362"/>
            <a:ext cx="9196552" cy="2892589"/>
          </a:xfrm>
        </p:spPr>
        <p:txBody>
          <a:bodyPr>
            <a:normAutofit fontScale="90000"/>
          </a:bodyPr>
          <a:lstStyle/>
          <a:p>
            <a:r>
              <a:rPr kumimoji="1" lang="ja-JP" altLang="en-US" sz="4000" b="1" dirty="0" smtClean="0">
                <a:solidFill>
                  <a:srgbClr val="002060"/>
                </a:solidFill>
              </a:rPr>
              <a:t>大学院教養科目群</a:t>
            </a:r>
            <a:r>
              <a:rPr kumimoji="1" lang="en-US" altLang="ja-JP" sz="4000" b="1" dirty="0" smtClean="0">
                <a:solidFill>
                  <a:srgbClr val="002060"/>
                </a:solidFill>
              </a:rPr>
              <a:t/>
            </a:r>
            <a:br>
              <a:rPr kumimoji="1" lang="en-US" altLang="ja-JP" sz="4000" b="1" dirty="0" smtClean="0">
                <a:solidFill>
                  <a:srgbClr val="002060"/>
                </a:solidFill>
              </a:rPr>
            </a:br>
            <a:r>
              <a:rPr kumimoji="1" lang="en-US" altLang="ja-JP" b="1" dirty="0" smtClean="0">
                <a:solidFill>
                  <a:srgbClr val="002060"/>
                </a:solidFill>
              </a:rPr>
              <a:t/>
            </a:r>
            <a:br>
              <a:rPr kumimoji="1" lang="en-US" altLang="ja-JP" b="1" dirty="0" smtClean="0">
                <a:solidFill>
                  <a:srgbClr val="002060"/>
                </a:solidFill>
              </a:rPr>
            </a:br>
            <a:r>
              <a:rPr kumimoji="1" lang="ja-JP" altLang="en-US" b="1" dirty="0" smtClean="0">
                <a:solidFill>
                  <a:srgbClr val="002060"/>
                </a:solidFill>
              </a:rPr>
              <a:t>数物科学における</a:t>
            </a:r>
            <a:r>
              <a:rPr kumimoji="1" lang="en-US" altLang="ja-JP" b="1" dirty="0" smtClean="0">
                <a:solidFill>
                  <a:srgbClr val="002060"/>
                </a:solidFill>
              </a:rPr>
              <a:t/>
            </a:r>
            <a:br>
              <a:rPr kumimoji="1" lang="en-US" altLang="ja-JP" b="1" dirty="0" smtClean="0">
                <a:solidFill>
                  <a:srgbClr val="002060"/>
                </a:solidFill>
              </a:rPr>
            </a:br>
            <a:r>
              <a:rPr kumimoji="1" lang="ja-JP" altLang="en-US" b="1" dirty="0" smtClean="0">
                <a:solidFill>
                  <a:srgbClr val="002060"/>
                </a:solidFill>
              </a:rPr>
              <a:t>研究倫理</a:t>
            </a:r>
            <a:endParaRPr kumimoji="1" lang="ja-JP" altLang="en-US" b="1" dirty="0">
              <a:solidFill>
                <a:srgbClr val="002060"/>
              </a:solidFill>
            </a:endParaRPr>
          </a:p>
        </p:txBody>
      </p:sp>
      <p:sp>
        <p:nvSpPr>
          <p:cNvPr id="3" name="サブタイトル 2"/>
          <p:cNvSpPr>
            <a:spLocks noGrp="1"/>
          </p:cNvSpPr>
          <p:nvPr>
            <p:ph type="subTitle" idx="1"/>
          </p:nvPr>
        </p:nvSpPr>
        <p:spPr>
          <a:xfrm>
            <a:off x="2078182" y="4433311"/>
            <a:ext cx="8035636" cy="803707"/>
          </a:xfrm>
        </p:spPr>
        <p:txBody>
          <a:bodyPr>
            <a:normAutofit/>
          </a:bodyPr>
          <a:lstStyle/>
          <a:p>
            <a:r>
              <a:rPr kumimoji="1" lang="ja-JP" altLang="en-US" sz="4000" dirty="0" smtClean="0">
                <a:solidFill>
                  <a:srgbClr val="002060"/>
                </a:solidFill>
              </a:rPr>
              <a:t>上江洌　達也</a:t>
            </a:r>
            <a:endParaRPr kumimoji="1" lang="ja-JP" altLang="en-US" sz="4000" dirty="0">
              <a:solidFill>
                <a:srgbClr val="002060"/>
              </a:solidFill>
            </a:endParaRPr>
          </a:p>
        </p:txBody>
      </p:sp>
      <p:sp>
        <p:nvSpPr>
          <p:cNvPr id="4" name="テキスト ボックス 3"/>
          <p:cNvSpPr txBox="1"/>
          <p:nvPr/>
        </p:nvSpPr>
        <p:spPr>
          <a:xfrm>
            <a:off x="8478982" y="457200"/>
            <a:ext cx="1774845" cy="369332"/>
          </a:xfrm>
          <a:prstGeom prst="rect">
            <a:avLst/>
          </a:prstGeom>
          <a:noFill/>
        </p:spPr>
        <p:txBody>
          <a:bodyPr wrap="none" rtlCol="0">
            <a:spAutoFit/>
          </a:bodyPr>
          <a:lstStyle/>
          <a:p>
            <a:r>
              <a:rPr kumimoji="1" lang="en-US" altLang="ja-JP" dirty="0" smtClean="0">
                <a:solidFill>
                  <a:srgbClr val="002060"/>
                </a:solidFill>
              </a:rPr>
              <a:t>2019</a:t>
            </a:r>
            <a:r>
              <a:rPr kumimoji="1" lang="ja-JP" altLang="en-US" dirty="0" smtClean="0">
                <a:solidFill>
                  <a:srgbClr val="002060"/>
                </a:solidFill>
              </a:rPr>
              <a:t>年</a:t>
            </a:r>
            <a:r>
              <a:rPr kumimoji="1" lang="en-US" altLang="ja-JP" dirty="0" smtClean="0">
                <a:solidFill>
                  <a:srgbClr val="002060"/>
                </a:solidFill>
              </a:rPr>
              <a:t>4</a:t>
            </a:r>
            <a:r>
              <a:rPr kumimoji="1" lang="ja-JP" altLang="en-US" dirty="0" smtClean="0">
                <a:solidFill>
                  <a:srgbClr val="002060"/>
                </a:solidFill>
              </a:rPr>
              <a:t>月</a:t>
            </a:r>
            <a:r>
              <a:rPr kumimoji="1" lang="en-US" altLang="ja-JP" dirty="0" smtClean="0">
                <a:solidFill>
                  <a:srgbClr val="002060"/>
                </a:solidFill>
              </a:rPr>
              <a:t>18</a:t>
            </a:r>
            <a:r>
              <a:rPr kumimoji="1" lang="ja-JP" altLang="en-US" dirty="0" smtClean="0">
                <a:solidFill>
                  <a:srgbClr val="002060"/>
                </a:solidFill>
              </a:rPr>
              <a:t>日</a:t>
            </a:r>
            <a:endParaRPr kumimoji="1" lang="ja-JP" altLang="en-US" dirty="0">
              <a:solidFill>
                <a:srgbClr val="002060"/>
              </a:solidFill>
            </a:endParaRPr>
          </a:p>
        </p:txBody>
      </p:sp>
    </p:spTree>
    <p:extLst>
      <p:ext uri="{BB962C8B-B14F-4D97-AF65-F5344CB8AC3E}">
        <p14:creationId xmlns:p14="http://schemas.microsoft.com/office/powerpoint/2010/main" val="105917108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857296" y="154918"/>
            <a:ext cx="4343400" cy="801523"/>
          </a:xfrm>
        </p:spPr>
        <p:txBody>
          <a:bodyPr/>
          <a:lstStyle/>
          <a:p>
            <a:pPr algn="ctr"/>
            <a:r>
              <a:rPr kumimoji="1" lang="ja-JP" altLang="en-US" dirty="0" smtClean="0">
                <a:solidFill>
                  <a:srgbClr val="002060"/>
                </a:solidFill>
              </a:rPr>
              <a:t>授業計画</a:t>
            </a:r>
            <a:endParaRPr kumimoji="1" lang="ja-JP" altLang="en-US" dirty="0">
              <a:solidFill>
                <a:srgbClr val="002060"/>
              </a:solidFill>
            </a:endParaRPr>
          </a:p>
        </p:txBody>
      </p:sp>
      <p:sp>
        <p:nvSpPr>
          <p:cNvPr id="4" name="テキスト ボックス 3"/>
          <p:cNvSpPr txBox="1"/>
          <p:nvPr/>
        </p:nvSpPr>
        <p:spPr>
          <a:xfrm>
            <a:off x="2365063" y="982568"/>
            <a:ext cx="8855309" cy="5078313"/>
          </a:xfrm>
          <a:prstGeom prst="rect">
            <a:avLst/>
          </a:prstGeom>
          <a:noFill/>
        </p:spPr>
        <p:txBody>
          <a:bodyPr wrap="none" rtlCol="0">
            <a:spAutoFit/>
          </a:bodyPr>
          <a:lstStyle/>
          <a:p>
            <a:r>
              <a:rPr lang="ja-JP" altLang="en-US" dirty="0" smtClean="0"/>
              <a:t>大学院教養科目群</a:t>
            </a:r>
            <a:r>
              <a:rPr lang="ja-JP" altLang="ja-JP" dirty="0"/>
              <a:t>　「数物科学における研究倫理」木曜　</a:t>
            </a:r>
            <a:r>
              <a:rPr lang="ja-JP" altLang="ja-JP" dirty="0" smtClean="0"/>
              <a:t>３コマ</a:t>
            </a:r>
            <a:endParaRPr lang="en-US" altLang="ja-JP" dirty="0" smtClean="0"/>
          </a:p>
          <a:p>
            <a:endParaRPr lang="en-US" altLang="ja-JP" dirty="0"/>
          </a:p>
          <a:p>
            <a:r>
              <a:rPr lang="en-US" altLang="ja-JP" dirty="0"/>
              <a:t>1</a:t>
            </a:r>
            <a:r>
              <a:rPr lang="ja-JP" altLang="en-US" dirty="0"/>
              <a:t>回目　導入（上江洌）  </a:t>
            </a:r>
            <a:r>
              <a:rPr lang="en-US" altLang="ja-JP" dirty="0"/>
              <a:t>4/18  c434</a:t>
            </a:r>
            <a:r>
              <a:rPr lang="ja-JP" altLang="en-US" dirty="0"/>
              <a:t/>
            </a:r>
            <a:br>
              <a:rPr lang="ja-JP" altLang="en-US" dirty="0"/>
            </a:br>
            <a:r>
              <a:rPr lang="ja-JP" altLang="en-US" dirty="0"/>
              <a:t/>
            </a:r>
            <a:br>
              <a:rPr lang="ja-JP" altLang="en-US" dirty="0"/>
            </a:br>
            <a:r>
              <a:rPr lang="en-US" altLang="ja-JP" dirty="0"/>
              <a:t>2</a:t>
            </a:r>
            <a:r>
              <a:rPr lang="ja-JP" altLang="en-US" dirty="0"/>
              <a:t>回目　自然科学領域における過去の不正事件の解説 </a:t>
            </a:r>
            <a:r>
              <a:rPr lang="en-US" altLang="ja-JP" dirty="0"/>
              <a:t>(</a:t>
            </a:r>
            <a:r>
              <a:rPr lang="ja-JP" altLang="en-US" dirty="0"/>
              <a:t>上江洌</a:t>
            </a:r>
            <a:r>
              <a:rPr lang="en-US" altLang="ja-JP" dirty="0"/>
              <a:t>) 4/25 c434</a:t>
            </a:r>
            <a:r>
              <a:rPr lang="ja-JP" altLang="en-US" dirty="0"/>
              <a:t/>
            </a:r>
            <a:br>
              <a:rPr lang="ja-JP" altLang="en-US" dirty="0"/>
            </a:br>
            <a:r>
              <a:rPr lang="ja-JP" altLang="en-US" dirty="0"/>
              <a:t/>
            </a:r>
            <a:br>
              <a:rPr lang="ja-JP" altLang="en-US" dirty="0"/>
            </a:br>
            <a:r>
              <a:rPr lang="en-US" altLang="ja-JP" dirty="0"/>
              <a:t>3</a:t>
            </a:r>
            <a:r>
              <a:rPr lang="ja-JP" altLang="en-US" dirty="0"/>
              <a:t>回目　数学領域における研究倫理の解説 </a:t>
            </a:r>
            <a:r>
              <a:rPr lang="en-US" altLang="ja-JP" dirty="0"/>
              <a:t>(</a:t>
            </a:r>
            <a:r>
              <a:rPr lang="ja-JP" altLang="en-US" dirty="0"/>
              <a:t>松澤・柳沢</a:t>
            </a:r>
            <a:r>
              <a:rPr lang="en-US" altLang="ja-JP" dirty="0"/>
              <a:t>)  5/9 c434</a:t>
            </a:r>
            <a:r>
              <a:rPr lang="ja-JP" altLang="en-US" dirty="0"/>
              <a:t/>
            </a:r>
            <a:br>
              <a:rPr lang="ja-JP" altLang="en-US" dirty="0"/>
            </a:br>
            <a:r>
              <a:rPr lang="ja-JP" altLang="en-US" dirty="0"/>
              <a:t/>
            </a:r>
            <a:br>
              <a:rPr lang="ja-JP" altLang="en-US" dirty="0"/>
            </a:br>
            <a:r>
              <a:rPr lang="en-US" altLang="ja-JP" dirty="0"/>
              <a:t>4</a:t>
            </a:r>
            <a:r>
              <a:rPr lang="ja-JP" altLang="en-US" dirty="0"/>
              <a:t>回目　数学領域における研究倫理の解説 </a:t>
            </a:r>
            <a:r>
              <a:rPr lang="en-US" altLang="ja-JP" dirty="0"/>
              <a:t>(</a:t>
            </a:r>
            <a:r>
              <a:rPr lang="ja-JP" altLang="en-US" dirty="0"/>
              <a:t>松澤・柳沢</a:t>
            </a:r>
            <a:r>
              <a:rPr lang="en-US" altLang="ja-JP" dirty="0"/>
              <a:t>) 5/16 c434</a:t>
            </a:r>
            <a:r>
              <a:rPr lang="ja-JP" altLang="en-US" dirty="0"/>
              <a:t/>
            </a:r>
            <a:br>
              <a:rPr lang="ja-JP" altLang="en-US" dirty="0"/>
            </a:br>
            <a:r>
              <a:rPr lang="ja-JP" altLang="en-US" dirty="0"/>
              <a:t/>
            </a:r>
            <a:br>
              <a:rPr lang="ja-JP" altLang="en-US" dirty="0"/>
            </a:br>
            <a:r>
              <a:rPr lang="en-US" altLang="ja-JP" dirty="0"/>
              <a:t>5</a:t>
            </a:r>
            <a:r>
              <a:rPr lang="ja-JP" altLang="en-US" dirty="0"/>
              <a:t>回目　学生による研究不正などの調査  </a:t>
            </a:r>
            <a:r>
              <a:rPr lang="en-US" altLang="ja-JP" dirty="0"/>
              <a:t>5/23 </a:t>
            </a:r>
            <a:r>
              <a:rPr lang="ja-JP" altLang="en-US" dirty="0"/>
              <a:t>学情センター　ラーニング・コモンズ</a:t>
            </a:r>
            <a:br>
              <a:rPr lang="ja-JP" altLang="en-US" dirty="0"/>
            </a:br>
            <a:r>
              <a:rPr lang="ja-JP" altLang="en-US" dirty="0"/>
              <a:t/>
            </a:r>
            <a:br>
              <a:rPr lang="ja-JP" altLang="en-US" dirty="0"/>
            </a:br>
            <a:r>
              <a:rPr lang="en-US" altLang="ja-JP" dirty="0" smtClean="0"/>
              <a:t>6</a:t>
            </a:r>
            <a:r>
              <a:rPr lang="ja-JP" altLang="en-US" dirty="0" smtClean="0"/>
              <a:t>回目 </a:t>
            </a:r>
            <a:r>
              <a:rPr lang="ja-JP" altLang="en-US" dirty="0"/>
              <a:t>調査内容の発表と議論、１回目  </a:t>
            </a:r>
            <a:r>
              <a:rPr lang="en-US" altLang="ja-JP" dirty="0"/>
              <a:t>5/30 c434</a:t>
            </a:r>
            <a:r>
              <a:rPr lang="ja-JP" altLang="en-US" dirty="0"/>
              <a:t/>
            </a:r>
            <a:br>
              <a:rPr lang="ja-JP" altLang="en-US" dirty="0"/>
            </a:br>
            <a:r>
              <a:rPr lang="ja-JP" altLang="en-US" dirty="0"/>
              <a:t/>
            </a:r>
            <a:br>
              <a:rPr lang="ja-JP" altLang="en-US" dirty="0"/>
            </a:br>
            <a:r>
              <a:rPr lang="en-US" altLang="ja-JP" dirty="0" smtClean="0"/>
              <a:t>7</a:t>
            </a:r>
            <a:r>
              <a:rPr lang="ja-JP" altLang="en-US" dirty="0" smtClean="0"/>
              <a:t>回目</a:t>
            </a:r>
            <a:r>
              <a:rPr lang="ja-JP" altLang="en-US" dirty="0"/>
              <a:t>　調査内容の発表と議論、</a:t>
            </a:r>
            <a:r>
              <a:rPr lang="en-US" altLang="ja-JP" dirty="0"/>
              <a:t>2</a:t>
            </a:r>
            <a:r>
              <a:rPr lang="ja-JP" altLang="en-US" dirty="0"/>
              <a:t>回目  </a:t>
            </a:r>
            <a:r>
              <a:rPr lang="en-US" altLang="ja-JP" dirty="0"/>
              <a:t>6/6 c434</a:t>
            </a:r>
            <a:r>
              <a:rPr lang="ja-JP" altLang="en-US" dirty="0"/>
              <a:t/>
            </a:r>
            <a:br>
              <a:rPr lang="ja-JP" altLang="en-US" dirty="0"/>
            </a:br>
            <a:r>
              <a:rPr lang="ja-JP" altLang="en-US" dirty="0"/>
              <a:t/>
            </a:r>
            <a:br>
              <a:rPr lang="ja-JP" altLang="en-US" dirty="0"/>
            </a:br>
            <a:r>
              <a:rPr lang="en-US" altLang="ja-JP" dirty="0"/>
              <a:t>8</a:t>
            </a:r>
            <a:r>
              <a:rPr lang="ja-JP" altLang="en-US" dirty="0"/>
              <a:t>回目　調査内容の発表と議論、</a:t>
            </a:r>
            <a:r>
              <a:rPr lang="ja-JP" altLang="en-US" dirty="0" smtClean="0"/>
              <a:t>３回目、まとめ</a:t>
            </a:r>
            <a:r>
              <a:rPr lang="ja-JP" altLang="en-US" dirty="0"/>
              <a:t>  </a:t>
            </a:r>
            <a:r>
              <a:rPr lang="en-US" altLang="ja-JP" dirty="0"/>
              <a:t>6/13 c434</a:t>
            </a:r>
            <a:endParaRPr lang="ja-JP" altLang="ja-JP" dirty="0"/>
          </a:p>
          <a:p>
            <a:r>
              <a:rPr lang="en-US" altLang="ja-JP" dirty="0"/>
              <a:t> </a:t>
            </a:r>
            <a:endParaRPr lang="ja-JP" altLang="ja-JP" dirty="0"/>
          </a:p>
        </p:txBody>
      </p:sp>
    </p:spTree>
    <p:extLst>
      <p:ext uri="{BB962C8B-B14F-4D97-AF65-F5344CB8AC3E}">
        <p14:creationId xmlns:p14="http://schemas.microsoft.com/office/powerpoint/2010/main" val="32533074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857296" y="154918"/>
            <a:ext cx="4343400" cy="801523"/>
          </a:xfrm>
        </p:spPr>
        <p:txBody>
          <a:bodyPr>
            <a:normAutofit/>
          </a:bodyPr>
          <a:lstStyle/>
          <a:p>
            <a:pPr algn="ctr"/>
            <a:r>
              <a:rPr lang="ja-JP" altLang="en-US" sz="4800" dirty="0">
                <a:solidFill>
                  <a:srgbClr val="002060"/>
                </a:solidFill>
              </a:rPr>
              <a:t>導入</a:t>
            </a:r>
            <a:endParaRPr kumimoji="1" lang="ja-JP" altLang="en-US" sz="4800" dirty="0">
              <a:solidFill>
                <a:srgbClr val="002060"/>
              </a:solidFill>
            </a:endParaRPr>
          </a:p>
        </p:txBody>
      </p:sp>
      <p:sp>
        <p:nvSpPr>
          <p:cNvPr id="4" name="テキスト ボックス 3"/>
          <p:cNvSpPr txBox="1"/>
          <p:nvPr/>
        </p:nvSpPr>
        <p:spPr>
          <a:xfrm>
            <a:off x="214041" y="956441"/>
            <a:ext cx="12056506" cy="5632311"/>
          </a:xfrm>
          <a:prstGeom prst="rect">
            <a:avLst/>
          </a:prstGeom>
          <a:noFill/>
        </p:spPr>
        <p:txBody>
          <a:bodyPr wrap="none" rtlCol="0">
            <a:spAutoFit/>
          </a:bodyPr>
          <a:lstStyle/>
          <a:p>
            <a:r>
              <a:rPr lang="ja-JP" altLang="en-US" sz="2400" dirty="0" smtClean="0">
                <a:solidFill>
                  <a:srgbClr val="002060"/>
                </a:solidFill>
              </a:rPr>
              <a:t>大学における倫理教育の必要性</a:t>
            </a:r>
            <a:endParaRPr lang="en-US" altLang="ja-JP" sz="2400" dirty="0" smtClean="0">
              <a:solidFill>
                <a:srgbClr val="002060"/>
              </a:solidFill>
            </a:endParaRPr>
          </a:p>
          <a:p>
            <a:endParaRPr lang="en-US" altLang="ja-JP" sz="2400" dirty="0" smtClean="0">
              <a:solidFill>
                <a:srgbClr val="002060"/>
              </a:solidFill>
            </a:endParaRPr>
          </a:p>
          <a:p>
            <a:r>
              <a:rPr lang="ja-JP" altLang="en-US" sz="2400" dirty="0">
                <a:solidFill>
                  <a:srgbClr val="002060"/>
                </a:solidFill>
              </a:rPr>
              <a:t>　</a:t>
            </a:r>
            <a:r>
              <a:rPr lang="ja-JP" altLang="en-US" sz="2400" dirty="0" smtClean="0">
                <a:solidFill>
                  <a:srgbClr val="002060"/>
                </a:solidFill>
              </a:rPr>
              <a:t>原因　研究不正事件は、これまでも、報道されてきたが、近年、特に、</a:t>
            </a:r>
            <a:endParaRPr lang="en-US" altLang="ja-JP" sz="2400" dirty="0" smtClean="0">
              <a:solidFill>
                <a:srgbClr val="002060"/>
              </a:solidFill>
            </a:endParaRPr>
          </a:p>
          <a:p>
            <a:r>
              <a:rPr lang="ja-JP" altLang="en-US" sz="2400" dirty="0" smtClean="0">
                <a:solidFill>
                  <a:srgbClr val="002060"/>
                </a:solidFill>
              </a:rPr>
              <a:t>　　　　クローズアップされ、マスコミが大々的に取り上げ始めた。</a:t>
            </a:r>
            <a:endParaRPr lang="en-US" altLang="ja-JP" sz="2400" dirty="0" smtClean="0">
              <a:solidFill>
                <a:srgbClr val="002060"/>
              </a:solidFill>
            </a:endParaRPr>
          </a:p>
          <a:p>
            <a:r>
              <a:rPr lang="ja-JP" altLang="en-US" sz="2400" dirty="0">
                <a:solidFill>
                  <a:srgbClr val="002060"/>
                </a:solidFill>
              </a:rPr>
              <a:t>　</a:t>
            </a:r>
            <a:r>
              <a:rPr lang="ja-JP" altLang="en-US" sz="2400" dirty="0" smtClean="0">
                <a:solidFill>
                  <a:srgbClr val="002060"/>
                </a:solidFill>
              </a:rPr>
              <a:t>　　　論文のねつ造</a:t>
            </a:r>
            <a:r>
              <a:rPr lang="ja-JP" altLang="en-US" sz="2400" dirty="0">
                <a:solidFill>
                  <a:srgbClr val="002060"/>
                </a:solidFill>
              </a:rPr>
              <a:t>、</a:t>
            </a:r>
            <a:r>
              <a:rPr lang="ja-JP" altLang="en-US" sz="2400" dirty="0" smtClean="0">
                <a:solidFill>
                  <a:srgbClr val="002060"/>
                </a:solidFill>
              </a:rPr>
              <a:t>研究費の不正使用、などなど。</a:t>
            </a:r>
            <a:r>
              <a:rPr lang="ja-JP" altLang="en-US" sz="2400" dirty="0">
                <a:solidFill>
                  <a:srgbClr val="002060"/>
                </a:solidFill>
              </a:rPr>
              <a:t>　</a:t>
            </a:r>
            <a:r>
              <a:rPr lang="ja-JP" altLang="en-US" sz="2400" dirty="0" smtClean="0">
                <a:solidFill>
                  <a:srgbClr val="002060"/>
                </a:solidFill>
              </a:rPr>
              <a:t>　　</a:t>
            </a:r>
            <a:endParaRPr lang="en-US" altLang="ja-JP" sz="2400" dirty="0" smtClean="0">
              <a:solidFill>
                <a:srgbClr val="002060"/>
              </a:solidFill>
            </a:endParaRPr>
          </a:p>
          <a:p>
            <a:r>
              <a:rPr lang="ja-JP" altLang="en-US" sz="2400" dirty="0">
                <a:solidFill>
                  <a:srgbClr val="002060"/>
                </a:solidFill>
              </a:rPr>
              <a:t>　</a:t>
            </a:r>
            <a:r>
              <a:rPr lang="ja-JP" altLang="en-US" sz="2400" dirty="0" smtClean="0">
                <a:solidFill>
                  <a:srgbClr val="002060"/>
                </a:solidFill>
              </a:rPr>
              <a:t>　　　そのきっかけになったのは、理研における</a:t>
            </a:r>
            <a:r>
              <a:rPr lang="en-US" altLang="ja-JP" sz="2400" dirty="0" smtClean="0">
                <a:solidFill>
                  <a:srgbClr val="002060"/>
                </a:solidFill>
              </a:rPr>
              <a:t>STAP</a:t>
            </a:r>
            <a:r>
              <a:rPr lang="ja-JP" altLang="en-US" sz="2400" dirty="0" smtClean="0">
                <a:solidFill>
                  <a:srgbClr val="002060"/>
                </a:solidFill>
              </a:rPr>
              <a:t>細胞発見をめぐる不正事件。</a:t>
            </a:r>
            <a:endParaRPr lang="en-US" altLang="ja-JP" sz="2400" dirty="0" smtClean="0">
              <a:solidFill>
                <a:srgbClr val="002060"/>
              </a:solidFill>
            </a:endParaRPr>
          </a:p>
          <a:p>
            <a:r>
              <a:rPr lang="ja-JP" altLang="en-US" sz="2400" dirty="0">
                <a:solidFill>
                  <a:srgbClr val="002060"/>
                </a:solidFill>
              </a:rPr>
              <a:t>　</a:t>
            </a:r>
            <a:r>
              <a:rPr lang="ja-JP" altLang="en-US" sz="2400" dirty="0" smtClean="0">
                <a:solidFill>
                  <a:srgbClr val="002060"/>
                </a:solidFill>
              </a:rPr>
              <a:t>　　　リケジョが一気に注目された事件でもある。真偽を巡って、一般市民も</a:t>
            </a:r>
            <a:endParaRPr lang="en-US" altLang="ja-JP" sz="2400" dirty="0" smtClean="0">
              <a:solidFill>
                <a:srgbClr val="002060"/>
              </a:solidFill>
            </a:endParaRPr>
          </a:p>
          <a:p>
            <a:r>
              <a:rPr lang="ja-JP" altLang="en-US" sz="2400" dirty="0">
                <a:solidFill>
                  <a:srgbClr val="002060"/>
                </a:solidFill>
              </a:rPr>
              <a:t>　</a:t>
            </a:r>
            <a:r>
              <a:rPr lang="ja-JP" altLang="en-US" sz="2400" dirty="0" smtClean="0">
                <a:solidFill>
                  <a:srgbClr val="002060"/>
                </a:solidFill>
              </a:rPr>
              <a:t>　　　関心を持ち話題になった。当初、理研の女性研究者が</a:t>
            </a:r>
            <a:r>
              <a:rPr lang="en-US" altLang="ja-JP" sz="2400" dirty="0" smtClean="0">
                <a:solidFill>
                  <a:srgbClr val="002060"/>
                </a:solidFill>
              </a:rPr>
              <a:t>STAP</a:t>
            </a:r>
            <a:r>
              <a:rPr lang="ja-JP" altLang="en-US" sz="2400" dirty="0" smtClean="0">
                <a:solidFill>
                  <a:srgbClr val="002060"/>
                </a:solidFill>
              </a:rPr>
              <a:t>細胞発見の</a:t>
            </a:r>
            <a:endParaRPr lang="en-US" altLang="ja-JP" sz="2400" dirty="0" smtClean="0">
              <a:solidFill>
                <a:srgbClr val="002060"/>
              </a:solidFill>
            </a:endParaRPr>
          </a:p>
          <a:p>
            <a:r>
              <a:rPr lang="ja-JP" altLang="en-US" sz="2400" dirty="0">
                <a:solidFill>
                  <a:srgbClr val="002060"/>
                </a:solidFill>
              </a:rPr>
              <a:t>　</a:t>
            </a:r>
            <a:r>
              <a:rPr lang="ja-JP" altLang="en-US" sz="2400" dirty="0" smtClean="0">
                <a:solidFill>
                  <a:srgbClr val="002060"/>
                </a:solidFill>
              </a:rPr>
              <a:t>　　　記者会見を行い、</a:t>
            </a:r>
            <a:r>
              <a:rPr lang="en-US" altLang="ja-JP" sz="2400" dirty="0" smtClean="0">
                <a:solidFill>
                  <a:srgbClr val="002060"/>
                </a:solidFill>
              </a:rPr>
              <a:t>Nature</a:t>
            </a:r>
            <a:r>
              <a:rPr lang="ja-JP" altLang="en-US" sz="2400" dirty="0" err="1" smtClean="0">
                <a:solidFill>
                  <a:srgbClr val="002060"/>
                </a:solidFill>
              </a:rPr>
              <a:t>への</a:t>
            </a:r>
            <a:r>
              <a:rPr lang="ja-JP" altLang="en-US" sz="2400" dirty="0" smtClean="0">
                <a:solidFill>
                  <a:srgbClr val="002060"/>
                </a:solidFill>
              </a:rPr>
              <a:t>論文の掲載が報告された。ノーベル賞級の</a:t>
            </a:r>
            <a:endParaRPr lang="en-US" altLang="ja-JP" sz="2400" dirty="0" smtClean="0">
              <a:solidFill>
                <a:srgbClr val="002060"/>
              </a:solidFill>
            </a:endParaRPr>
          </a:p>
          <a:p>
            <a:r>
              <a:rPr lang="ja-JP" altLang="en-US" sz="2400" dirty="0">
                <a:solidFill>
                  <a:srgbClr val="002060"/>
                </a:solidFill>
              </a:rPr>
              <a:t>　</a:t>
            </a:r>
            <a:r>
              <a:rPr lang="ja-JP" altLang="en-US" sz="2400" dirty="0" smtClean="0">
                <a:solidFill>
                  <a:srgbClr val="002060"/>
                </a:solidFill>
              </a:rPr>
              <a:t>　　　結果であるため、絶賛された。しかし、追試しても同じ実験結果を</a:t>
            </a:r>
            <a:endParaRPr lang="en-US" altLang="ja-JP" sz="2400" dirty="0" smtClean="0">
              <a:solidFill>
                <a:srgbClr val="002060"/>
              </a:solidFill>
            </a:endParaRPr>
          </a:p>
          <a:p>
            <a:r>
              <a:rPr lang="ja-JP" altLang="en-US" sz="2400" dirty="0">
                <a:solidFill>
                  <a:srgbClr val="002060"/>
                </a:solidFill>
              </a:rPr>
              <a:t>　</a:t>
            </a:r>
            <a:r>
              <a:rPr lang="ja-JP" altLang="en-US" sz="2400" dirty="0" smtClean="0">
                <a:solidFill>
                  <a:srgbClr val="002060"/>
                </a:solidFill>
              </a:rPr>
              <a:t>　　　得られないことが相次いで報告され、</a:t>
            </a:r>
            <a:r>
              <a:rPr lang="en-US" altLang="ja-JP" sz="2400" dirty="0" smtClean="0">
                <a:solidFill>
                  <a:srgbClr val="002060"/>
                </a:solidFill>
              </a:rPr>
              <a:t>STAP</a:t>
            </a:r>
            <a:r>
              <a:rPr lang="ja-JP" altLang="en-US" sz="2400" dirty="0" smtClean="0">
                <a:solidFill>
                  <a:srgbClr val="002060"/>
                </a:solidFill>
              </a:rPr>
              <a:t>細胞の存在自体に疑義が</a:t>
            </a:r>
            <a:endParaRPr lang="en-US" altLang="ja-JP" sz="2400" dirty="0" smtClean="0">
              <a:solidFill>
                <a:srgbClr val="002060"/>
              </a:solidFill>
            </a:endParaRPr>
          </a:p>
          <a:p>
            <a:r>
              <a:rPr lang="ja-JP" altLang="en-US" sz="2400" dirty="0">
                <a:solidFill>
                  <a:srgbClr val="002060"/>
                </a:solidFill>
              </a:rPr>
              <a:t>　</a:t>
            </a:r>
            <a:r>
              <a:rPr lang="ja-JP" altLang="en-US" sz="2400" dirty="0" smtClean="0">
                <a:solidFill>
                  <a:srgbClr val="002060"/>
                </a:solidFill>
              </a:rPr>
              <a:t>　　　生じた。その過程で、データのねつ造が発見され、また、女性研究者の</a:t>
            </a:r>
            <a:endParaRPr lang="en-US" altLang="ja-JP" sz="2400" dirty="0" smtClean="0">
              <a:solidFill>
                <a:srgbClr val="002060"/>
              </a:solidFill>
            </a:endParaRPr>
          </a:p>
          <a:p>
            <a:r>
              <a:rPr lang="ja-JP" altLang="en-US" sz="2400" dirty="0">
                <a:solidFill>
                  <a:srgbClr val="002060"/>
                </a:solidFill>
              </a:rPr>
              <a:t>　</a:t>
            </a:r>
            <a:r>
              <a:rPr lang="ja-JP" altLang="en-US" sz="2400" dirty="0" smtClean="0">
                <a:solidFill>
                  <a:srgbClr val="002060"/>
                </a:solidFill>
              </a:rPr>
              <a:t>　　　博士論文にもコピペなどが発覚した。</a:t>
            </a:r>
            <a:endParaRPr lang="en-US" altLang="ja-JP" sz="2400" dirty="0" smtClean="0">
              <a:solidFill>
                <a:srgbClr val="002060"/>
              </a:solidFill>
            </a:endParaRPr>
          </a:p>
          <a:p>
            <a:endParaRPr lang="en-US" altLang="ja-JP" sz="2400" dirty="0">
              <a:solidFill>
                <a:srgbClr val="002060"/>
              </a:solidFill>
            </a:endParaRPr>
          </a:p>
          <a:p>
            <a:r>
              <a:rPr lang="ja-JP" altLang="en-US" sz="2400" dirty="0" smtClean="0">
                <a:solidFill>
                  <a:srgbClr val="002060"/>
                </a:solidFill>
              </a:rPr>
              <a:t>このような事態に陥らないよう、また、巻き込まれないために倫理教育が必要。</a:t>
            </a:r>
            <a:endParaRPr lang="ja-JP" altLang="ja-JP" sz="2400" dirty="0">
              <a:solidFill>
                <a:srgbClr val="002060"/>
              </a:solidFill>
            </a:endParaRPr>
          </a:p>
        </p:txBody>
      </p:sp>
    </p:spTree>
    <p:extLst>
      <p:ext uri="{BB962C8B-B14F-4D97-AF65-F5344CB8AC3E}">
        <p14:creationId xmlns:p14="http://schemas.microsoft.com/office/powerpoint/2010/main" val="350173301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txBox="1">
            <a:spLocks/>
          </p:cNvSpPr>
          <p:nvPr/>
        </p:nvSpPr>
        <p:spPr>
          <a:xfrm>
            <a:off x="3857296" y="154918"/>
            <a:ext cx="4343400" cy="801523"/>
          </a:xfrm>
          <a:prstGeom prst="rect">
            <a:avLst/>
          </a:prstGeom>
        </p:spPr>
        <p:txBody>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sz="4800" dirty="0">
                <a:solidFill>
                  <a:srgbClr val="002060"/>
                </a:solidFill>
              </a:rPr>
              <a:t>背景</a:t>
            </a:r>
          </a:p>
        </p:txBody>
      </p:sp>
      <p:sp>
        <p:nvSpPr>
          <p:cNvPr id="3" name="タイトル 2"/>
          <p:cNvSpPr txBox="1">
            <a:spLocks/>
          </p:cNvSpPr>
          <p:nvPr/>
        </p:nvSpPr>
        <p:spPr>
          <a:xfrm>
            <a:off x="1331436" y="1561424"/>
            <a:ext cx="5769427" cy="812036"/>
          </a:xfrm>
          <a:prstGeom prst="rect">
            <a:avLst/>
          </a:prstGeom>
        </p:spPr>
        <p:txBody>
          <a:bodyP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dirty="0" smtClean="0">
                <a:solidFill>
                  <a:srgbClr val="002060"/>
                </a:solidFill>
              </a:rPr>
              <a:t>研究プロセスの概要</a:t>
            </a:r>
            <a:endParaRPr lang="ja-JP" altLang="en-US" sz="2700" dirty="0">
              <a:solidFill>
                <a:srgbClr val="002060"/>
              </a:solidFill>
            </a:endParaRPr>
          </a:p>
        </p:txBody>
      </p:sp>
      <p:sp>
        <p:nvSpPr>
          <p:cNvPr id="4" name="タイトル 2"/>
          <p:cNvSpPr txBox="1">
            <a:spLocks/>
          </p:cNvSpPr>
          <p:nvPr/>
        </p:nvSpPr>
        <p:spPr>
          <a:xfrm>
            <a:off x="1417578" y="2978443"/>
            <a:ext cx="5215759" cy="1232447"/>
          </a:xfrm>
          <a:prstGeom prst="rect">
            <a:avLst/>
          </a:prstGeom>
        </p:spPr>
        <p:txBody>
          <a:bodyP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dirty="0" smtClean="0">
                <a:solidFill>
                  <a:srgbClr val="002060"/>
                </a:solidFill>
              </a:rPr>
              <a:t>研究結果の評価</a:t>
            </a:r>
            <a:endParaRPr lang="ja-JP" altLang="en-US" sz="2700" dirty="0">
              <a:solidFill>
                <a:srgbClr val="002060"/>
              </a:solidFill>
            </a:endParaRPr>
          </a:p>
        </p:txBody>
      </p:sp>
      <p:sp>
        <p:nvSpPr>
          <p:cNvPr id="5" name="タイトル 2"/>
          <p:cNvSpPr txBox="1">
            <a:spLocks/>
          </p:cNvSpPr>
          <p:nvPr/>
        </p:nvSpPr>
        <p:spPr>
          <a:xfrm>
            <a:off x="1417578" y="4444637"/>
            <a:ext cx="5215759" cy="1232447"/>
          </a:xfrm>
          <a:prstGeom prst="rect">
            <a:avLst/>
          </a:prstGeom>
        </p:spPr>
        <p:txBody>
          <a:bodyP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dirty="0" smtClean="0">
                <a:solidFill>
                  <a:srgbClr val="002060"/>
                </a:solidFill>
              </a:rPr>
              <a:t>研究者の評価</a:t>
            </a:r>
            <a:endParaRPr lang="ja-JP" altLang="en-US" sz="2700" dirty="0">
              <a:solidFill>
                <a:srgbClr val="002060"/>
              </a:solidFill>
            </a:endParaRPr>
          </a:p>
        </p:txBody>
      </p:sp>
    </p:spTree>
    <p:extLst>
      <p:ext uri="{BB962C8B-B14F-4D97-AF65-F5344CB8AC3E}">
        <p14:creationId xmlns:p14="http://schemas.microsoft.com/office/powerpoint/2010/main" val="3182732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3254829" y="47934"/>
            <a:ext cx="5769427" cy="812036"/>
          </a:xfrm>
        </p:spPr>
        <p:txBody>
          <a:bodyPr>
            <a:normAutofit/>
          </a:bodyPr>
          <a:lstStyle/>
          <a:p>
            <a:r>
              <a:rPr kumimoji="1" lang="ja-JP" altLang="en-US" dirty="0" smtClean="0">
                <a:solidFill>
                  <a:srgbClr val="002060"/>
                </a:solidFill>
              </a:rPr>
              <a:t>研究プロセスの概要</a:t>
            </a:r>
            <a:endParaRPr kumimoji="1" lang="ja-JP" altLang="en-US" sz="2700" dirty="0">
              <a:solidFill>
                <a:srgbClr val="002060"/>
              </a:solidFill>
            </a:endParaRPr>
          </a:p>
        </p:txBody>
      </p:sp>
      <p:sp>
        <p:nvSpPr>
          <p:cNvPr id="5" name="テキスト ボックス 4"/>
          <p:cNvSpPr txBox="1"/>
          <p:nvPr/>
        </p:nvSpPr>
        <p:spPr>
          <a:xfrm>
            <a:off x="0" y="642256"/>
            <a:ext cx="12104914" cy="6370975"/>
          </a:xfrm>
          <a:prstGeom prst="rect">
            <a:avLst/>
          </a:prstGeom>
          <a:noFill/>
        </p:spPr>
        <p:txBody>
          <a:bodyPr wrap="square" rtlCol="0">
            <a:spAutoFit/>
          </a:bodyPr>
          <a:lstStyle/>
          <a:p>
            <a:r>
              <a:rPr lang="ja-JP" altLang="en-US" sz="2400" dirty="0" smtClean="0">
                <a:solidFill>
                  <a:srgbClr val="0070C0"/>
                </a:solidFill>
              </a:rPr>
              <a:t>１</a:t>
            </a:r>
            <a:r>
              <a:rPr lang="en-US" altLang="ja-JP" sz="2400" dirty="0" smtClean="0">
                <a:solidFill>
                  <a:srgbClr val="0070C0"/>
                </a:solidFill>
              </a:rPr>
              <a:t>. </a:t>
            </a:r>
            <a:r>
              <a:rPr lang="ja-JP" altLang="en-US" sz="2400" dirty="0">
                <a:solidFill>
                  <a:srgbClr val="0070C0"/>
                </a:solidFill>
              </a:rPr>
              <a:t> </a:t>
            </a:r>
            <a:r>
              <a:rPr lang="ja-JP" altLang="en-US" sz="2400" dirty="0" smtClean="0">
                <a:solidFill>
                  <a:schemeClr val="accent6"/>
                </a:solidFill>
              </a:rPr>
              <a:t>研究テーマ</a:t>
            </a:r>
            <a:r>
              <a:rPr lang="ja-JP" altLang="en-US" sz="2400" dirty="0">
                <a:solidFill>
                  <a:schemeClr val="accent6"/>
                </a:solidFill>
              </a:rPr>
              <a:t>の設定</a:t>
            </a:r>
            <a:endParaRPr lang="en-US" altLang="ja-JP" sz="2400" dirty="0">
              <a:solidFill>
                <a:schemeClr val="accent6"/>
              </a:solidFill>
            </a:endParaRPr>
          </a:p>
          <a:p>
            <a:r>
              <a:rPr lang="ja-JP" altLang="en-US" sz="2400" dirty="0" smtClean="0">
                <a:solidFill>
                  <a:srgbClr val="0070C0"/>
                </a:solidFill>
              </a:rPr>
              <a:t>　  </a:t>
            </a:r>
            <a:r>
              <a:rPr lang="ja-JP" altLang="en-US" sz="2400" dirty="0" smtClean="0">
                <a:solidFill>
                  <a:srgbClr val="002060"/>
                </a:solidFill>
              </a:rPr>
              <a:t>未解決</a:t>
            </a:r>
            <a:r>
              <a:rPr lang="ja-JP" altLang="en-US" sz="2400" dirty="0">
                <a:solidFill>
                  <a:srgbClr val="002060"/>
                </a:solidFill>
              </a:rPr>
              <a:t>問題、</a:t>
            </a:r>
            <a:r>
              <a:rPr lang="ja-JP" altLang="en-US" sz="2400" dirty="0" smtClean="0">
                <a:solidFill>
                  <a:srgbClr val="002060"/>
                </a:solidFill>
              </a:rPr>
              <a:t>新しい</a:t>
            </a:r>
            <a:r>
              <a:rPr lang="ja-JP" altLang="en-US" sz="2400" dirty="0">
                <a:solidFill>
                  <a:srgbClr val="002060"/>
                </a:solidFill>
              </a:rPr>
              <a:t>問題を見つける。その際、文献などにより</a:t>
            </a:r>
            <a:r>
              <a:rPr lang="ja-JP" altLang="en-US" sz="2400" dirty="0" smtClean="0">
                <a:solidFill>
                  <a:srgbClr val="002060"/>
                </a:solidFill>
              </a:rPr>
              <a:t>、すで</a:t>
            </a:r>
            <a:r>
              <a:rPr lang="ja-JP" altLang="en-US" sz="2400" dirty="0">
                <a:solidFill>
                  <a:srgbClr val="002060"/>
                </a:solidFill>
              </a:rPr>
              <a:t>に解決</a:t>
            </a:r>
            <a:r>
              <a:rPr lang="ja-JP" altLang="en-US" sz="2400" dirty="0" smtClean="0">
                <a:solidFill>
                  <a:srgbClr val="002060"/>
                </a:solidFill>
              </a:rPr>
              <a:t>され て</a:t>
            </a:r>
            <a:endParaRPr lang="en-US" altLang="ja-JP" sz="2400" dirty="0" smtClean="0">
              <a:solidFill>
                <a:srgbClr val="002060"/>
              </a:solidFill>
            </a:endParaRPr>
          </a:p>
          <a:p>
            <a:r>
              <a:rPr lang="ja-JP" altLang="en-US" sz="2400" dirty="0">
                <a:solidFill>
                  <a:srgbClr val="002060"/>
                </a:solidFill>
              </a:rPr>
              <a:t>　</a:t>
            </a:r>
            <a:r>
              <a:rPr lang="ja-JP" altLang="en-US" sz="2400" dirty="0" smtClean="0">
                <a:solidFill>
                  <a:srgbClr val="002060"/>
                </a:solidFill>
              </a:rPr>
              <a:t>いない</a:t>
            </a:r>
            <a:r>
              <a:rPr lang="ja-JP" altLang="en-US" sz="2400" dirty="0">
                <a:solidFill>
                  <a:srgbClr val="002060"/>
                </a:solidFill>
              </a:rPr>
              <a:t>かを検索</a:t>
            </a:r>
            <a:r>
              <a:rPr lang="ja-JP" altLang="en-US" sz="2400" dirty="0" smtClean="0">
                <a:solidFill>
                  <a:srgbClr val="002060"/>
                </a:solidFill>
              </a:rPr>
              <a:t>。</a:t>
            </a:r>
            <a:endParaRPr lang="en-US" altLang="ja-JP" sz="2400" dirty="0" smtClean="0">
              <a:solidFill>
                <a:srgbClr val="002060"/>
              </a:solidFill>
            </a:endParaRPr>
          </a:p>
          <a:p>
            <a:r>
              <a:rPr lang="ja-JP" altLang="en-US" sz="2400" dirty="0" smtClean="0">
                <a:solidFill>
                  <a:srgbClr val="0070C0"/>
                </a:solidFill>
              </a:rPr>
              <a:t>２．</a:t>
            </a:r>
            <a:r>
              <a:rPr lang="ja-JP" altLang="en-US" sz="2400" dirty="0" smtClean="0">
                <a:solidFill>
                  <a:schemeClr val="accent6"/>
                </a:solidFill>
              </a:rPr>
              <a:t>研究の遂行</a:t>
            </a:r>
            <a:endParaRPr lang="en-US" altLang="ja-JP" sz="2400" dirty="0" smtClean="0">
              <a:solidFill>
                <a:schemeClr val="accent6"/>
              </a:solidFill>
            </a:endParaRPr>
          </a:p>
          <a:p>
            <a:r>
              <a:rPr lang="ja-JP" altLang="en-US" sz="2400" dirty="0">
                <a:solidFill>
                  <a:srgbClr val="0070C0"/>
                </a:solidFill>
              </a:rPr>
              <a:t>　</a:t>
            </a:r>
            <a:r>
              <a:rPr lang="ja-JP" altLang="en-US" sz="2400" dirty="0" smtClean="0">
                <a:solidFill>
                  <a:srgbClr val="0070C0"/>
                </a:solidFill>
              </a:rPr>
              <a:t>　</a:t>
            </a:r>
            <a:r>
              <a:rPr lang="ja-JP" altLang="en-US" sz="2400" dirty="0" smtClean="0">
                <a:solidFill>
                  <a:srgbClr val="002060"/>
                </a:solidFill>
              </a:rPr>
              <a:t>理論計算や、数値計算、実験を行う。</a:t>
            </a:r>
            <a:endParaRPr lang="en-US" altLang="ja-JP" sz="2400" dirty="0" smtClean="0">
              <a:solidFill>
                <a:srgbClr val="002060"/>
              </a:solidFill>
            </a:endParaRPr>
          </a:p>
          <a:p>
            <a:r>
              <a:rPr kumimoji="1" lang="ja-JP" altLang="en-US" sz="2400" dirty="0" smtClean="0">
                <a:solidFill>
                  <a:srgbClr val="0070C0"/>
                </a:solidFill>
              </a:rPr>
              <a:t>３．</a:t>
            </a:r>
            <a:r>
              <a:rPr kumimoji="1" lang="ja-JP" altLang="en-US" sz="2400" dirty="0" smtClean="0">
                <a:solidFill>
                  <a:schemeClr val="accent6"/>
                </a:solidFill>
              </a:rPr>
              <a:t>研究結果の審査</a:t>
            </a:r>
            <a:endParaRPr kumimoji="1" lang="en-US" altLang="ja-JP" sz="2400" dirty="0" smtClean="0">
              <a:solidFill>
                <a:schemeClr val="accent6"/>
              </a:solidFill>
            </a:endParaRPr>
          </a:p>
          <a:p>
            <a:r>
              <a:rPr lang="ja-JP" altLang="en-US" sz="2400" dirty="0">
                <a:solidFill>
                  <a:srgbClr val="0070C0"/>
                </a:solidFill>
              </a:rPr>
              <a:t>　</a:t>
            </a:r>
            <a:r>
              <a:rPr lang="ja-JP" altLang="en-US" sz="2400" dirty="0" smtClean="0">
                <a:solidFill>
                  <a:srgbClr val="0070C0"/>
                </a:solidFill>
              </a:rPr>
              <a:t>　</a:t>
            </a:r>
            <a:r>
              <a:rPr lang="ja-JP" altLang="en-US" sz="2400" dirty="0" smtClean="0">
                <a:solidFill>
                  <a:srgbClr val="002060"/>
                </a:solidFill>
              </a:rPr>
              <a:t>行った研究の関連分野の査読付きの雑誌に投稿。投稿料は、有料と無料の場合</a:t>
            </a:r>
            <a:endParaRPr lang="en-US" altLang="ja-JP" sz="2400" dirty="0" smtClean="0">
              <a:solidFill>
                <a:srgbClr val="002060"/>
              </a:solidFill>
            </a:endParaRPr>
          </a:p>
          <a:p>
            <a:r>
              <a:rPr lang="en-US" altLang="ja-JP" sz="2400" dirty="0">
                <a:solidFill>
                  <a:srgbClr val="002060"/>
                </a:solidFill>
              </a:rPr>
              <a:t> </a:t>
            </a:r>
            <a:r>
              <a:rPr lang="en-US" altLang="ja-JP" sz="2400" dirty="0" smtClean="0">
                <a:solidFill>
                  <a:srgbClr val="002060"/>
                </a:solidFill>
              </a:rPr>
              <a:t> </a:t>
            </a:r>
            <a:r>
              <a:rPr lang="ja-JP" altLang="en-US" sz="2400" dirty="0" smtClean="0">
                <a:solidFill>
                  <a:srgbClr val="002060"/>
                </a:solidFill>
              </a:rPr>
              <a:t>あり。エディターが、関連分野の研究者（レフェリーと呼ぶ）に審査（査読と</a:t>
            </a:r>
            <a:r>
              <a:rPr lang="ja-JP" altLang="en-US" sz="2400" dirty="0" err="1" smtClean="0">
                <a:solidFill>
                  <a:srgbClr val="002060"/>
                </a:solidFill>
              </a:rPr>
              <a:t>い</a:t>
            </a:r>
            <a:endParaRPr lang="en-US" altLang="ja-JP" sz="2400" dirty="0" smtClean="0">
              <a:solidFill>
                <a:srgbClr val="002060"/>
              </a:solidFill>
            </a:endParaRPr>
          </a:p>
          <a:p>
            <a:r>
              <a:rPr lang="en-US" altLang="ja-JP" sz="2400" dirty="0">
                <a:solidFill>
                  <a:srgbClr val="002060"/>
                </a:solidFill>
              </a:rPr>
              <a:t> </a:t>
            </a:r>
            <a:r>
              <a:rPr lang="en-US" altLang="ja-JP" sz="2400" dirty="0" smtClean="0">
                <a:solidFill>
                  <a:srgbClr val="002060"/>
                </a:solidFill>
              </a:rPr>
              <a:t> </a:t>
            </a:r>
            <a:r>
              <a:rPr lang="ja-JP" altLang="en-US" sz="2400" dirty="0" smtClean="0">
                <a:solidFill>
                  <a:srgbClr val="002060"/>
                </a:solidFill>
              </a:rPr>
              <a:t>う）を依頼。レフェリーは</a:t>
            </a:r>
            <a:r>
              <a:rPr kumimoji="1" lang="ja-JP" altLang="en-US" sz="2400" dirty="0" smtClean="0">
                <a:solidFill>
                  <a:srgbClr val="002060"/>
                </a:solidFill>
              </a:rPr>
              <a:t>匿名で雑誌や論文のタイプ（レター、フルペーパー等）</a:t>
            </a:r>
            <a:endParaRPr kumimoji="1" lang="en-US" altLang="ja-JP" sz="2400" dirty="0" smtClean="0">
              <a:solidFill>
                <a:srgbClr val="002060"/>
              </a:solidFill>
            </a:endParaRPr>
          </a:p>
          <a:p>
            <a:r>
              <a:rPr lang="en-US" altLang="ja-JP" sz="2400" dirty="0">
                <a:solidFill>
                  <a:srgbClr val="002060"/>
                </a:solidFill>
              </a:rPr>
              <a:t> </a:t>
            </a:r>
            <a:r>
              <a:rPr lang="en-US" altLang="ja-JP" sz="2400" dirty="0" smtClean="0">
                <a:solidFill>
                  <a:srgbClr val="002060"/>
                </a:solidFill>
              </a:rPr>
              <a:t> </a:t>
            </a:r>
            <a:r>
              <a:rPr kumimoji="1" lang="ja-JP" altLang="en-US" sz="2400" dirty="0" smtClean="0">
                <a:solidFill>
                  <a:srgbClr val="002060"/>
                </a:solidFill>
              </a:rPr>
              <a:t>により人数が異なる。</a:t>
            </a:r>
            <a:endParaRPr kumimoji="1" lang="en-US" altLang="ja-JP" sz="2400" dirty="0" smtClean="0">
              <a:solidFill>
                <a:srgbClr val="002060"/>
              </a:solidFill>
            </a:endParaRPr>
          </a:p>
          <a:p>
            <a:r>
              <a:rPr kumimoji="1" lang="ja-JP" altLang="en-US" sz="2400" dirty="0" smtClean="0">
                <a:solidFill>
                  <a:srgbClr val="002060"/>
                </a:solidFill>
              </a:rPr>
              <a:t>　レフェリーは、</a:t>
            </a:r>
            <a:r>
              <a:rPr lang="ja-JP" altLang="en-US" sz="2400" dirty="0" smtClean="0">
                <a:solidFill>
                  <a:srgbClr val="002060"/>
                </a:solidFill>
              </a:rPr>
              <a:t>一定期間ののちに</a:t>
            </a:r>
            <a:r>
              <a:rPr kumimoji="1" lang="ja-JP" altLang="en-US" sz="2400" dirty="0" smtClean="0">
                <a:solidFill>
                  <a:srgbClr val="002060"/>
                </a:solidFill>
              </a:rPr>
              <a:t>掲載する価値が</a:t>
            </a:r>
            <a:r>
              <a:rPr lang="ja-JP" altLang="en-US" sz="2400" dirty="0" smtClean="0">
                <a:solidFill>
                  <a:srgbClr val="002060"/>
                </a:solidFill>
              </a:rPr>
              <a:t>あるか否かのレポートをエディター</a:t>
            </a:r>
            <a:endParaRPr lang="en-US" altLang="ja-JP" sz="2400" dirty="0" smtClean="0">
              <a:solidFill>
                <a:srgbClr val="002060"/>
              </a:solidFill>
            </a:endParaRPr>
          </a:p>
          <a:p>
            <a:r>
              <a:rPr lang="en-US" altLang="ja-JP" sz="2400" dirty="0">
                <a:solidFill>
                  <a:srgbClr val="002060"/>
                </a:solidFill>
              </a:rPr>
              <a:t> </a:t>
            </a:r>
            <a:r>
              <a:rPr lang="en-US" altLang="ja-JP" sz="2400" dirty="0" smtClean="0">
                <a:solidFill>
                  <a:srgbClr val="002060"/>
                </a:solidFill>
              </a:rPr>
              <a:t>  </a:t>
            </a:r>
            <a:r>
              <a:rPr lang="ja-JP" altLang="en-US" sz="2400" dirty="0" smtClean="0">
                <a:solidFill>
                  <a:srgbClr val="002060"/>
                </a:solidFill>
              </a:rPr>
              <a:t>に送る。エディターは、それを著者に送る。通常、レフェリーとのやり取りがあり、</a:t>
            </a:r>
            <a:endParaRPr lang="en-US" altLang="ja-JP" sz="2400" dirty="0" smtClean="0">
              <a:solidFill>
                <a:srgbClr val="002060"/>
              </a:solidFill>
            </a:endParaRPr>
          </a:p>
          <a:p>
            <a:r>
              <a:rPr lang="en-US" altLang="ja-JP" sz="2400" dirty="0">
                <a:solidFill>
                  <a:srgbClr val="002060"/>
                </a:solidFill>
              </a:rPr>
              <a:t> </a:t>
            </a:r>
            <a:r>
              <a:rPr lang="en-US" altLang="ja-JP" sz="2400" dirty="0" smtClean="0">
                <a:solidFill>
                  <a:srgbClr val="002060"/>
                </a:solidFill>
              </a:rPr>
              <a:t>  </a:t>
            </a:r>
            <a:r>
              <a:rPr lang="ja-JP" altLang="en-US" sz="2400" dirty="0" smtClean="0">
                <a:solidFill>
                  <a:srgbClr val="002060"/>
                </a:solidFill>
              </a:rPr>
              <a:t>レフェリーが掲載の可否をレポート。</a:t>
            </a:r>
            <a:r>
              <a:rPr kumimoji="1" lang="ja-JP" altLang="en-US" sz="2400" dirty="0" smtClean="0">
                <a:solidFill>
                  <a:srgbClr val="002060"/>
                </a:solidFill>
              </a:rPr>
              <a:t>最終的には、エディターが判断して、</a:t>
            </a:r>
            <a:endParaRPr kumimoji="1" lang="en-US" altLang="ja-JP" sz="2400" dirty="0" smtClean="0">
              <a:solidFill>
                <a:srgbClr val="002060"/>
              </a:solidFill>
            </a:endParaRPr>
          </a:p>
          <a:p>
            <a:r>
              <a:rPr lang="en-US" altLang="ja-JP" sz="2400" dirty="0">
                <a:solidFill>
                  <a:srgbClr val="002060"/>
                </a:solidFill>
              </a:rPr>
              <a:t> </a:t>
            </a:r>
            <a:r>
              <a:rPr lang="en-US" altLang="ja-JP" sz="2400" dirty="0" smtClean="0">
                <a:solidFill>
                  <a:srgbClr val="002060"/>
                </a:solidFill>
              </a:rPr>
              <a:t>  </a:t>
            </a:r>
            <a:r>
              <a:rPr kumimoji="1" lang="ja-JP" altLang="en-US" sz="2400" dirty="0" smtClean="0">
                <a:solidFill>
                  <a:srgbClr val="002060"/>
                </a:solidFill>
              </a:rPr>
              <a:t>受理（アクセプト）</a:t>
            </a:r>
            <a:r>
              <a:rPr kumimoji="1" lang="ja-JP" altLang="en-US" sz="2400" dirty="0" err="1" smtClean="0">
                <a:solidFill>
                  <a:srgbClr val="002060"/>
                </a:solidFill>
              </a:rPr>
              <a:t>か</a:t>
            </a:r>
            <a:r>
              <a:rPr lang="ja-JP" altLang="en-US" sz="2400" dirty="0" smtClean="0">
                <a:solidFill>
                  <a:srgbClr val="002060"/>
                </a:solidFill>
              </a:rPr>
              <a:t>掲載不可（リジェクト）の決定がなされる。</a:t>
            </a:r>
            <a:endParaRPr lang="en-US" altLang="ja-JP" sz="2400" dirty="0" smtClean="0">
              <a:solidFill>
                <a:srgbClr val="002060"/>
              </a:solidFill>
            </a:endParaRPr>
          </a:p>
          <a:p>
            <a:r>
              <a:rPr kumimoji="1" lang="ja-JP" altLang="en-US" sz="2400" dirty="0" smtClean="0">
                <a:solidFill>
                  <a:srgbClr val="0070C0"/>
                </a:solidFill>
              </a:rPr>
              <a:t>４．</a:t>
            </a:r>
            <a:r>
              <a:rPr kumimoji="1" lang="ja-JP" altLang="en-US" sz="2400" dirty="0" smtClean="0">
                <a:solidFill>
                  <a:schemeClr val="accent6"/>
                </a:solidFill>
              </a:rPr>
              <a:t>公表</a:t>
            </a:r>
            <a:endParaRPr kumimoji="1" lang="en-US" altLang="ja-JP" sz="2400" dirty="0" smtClean="0">
              <a:solidFill>
                <a:schemeClr val="accent6"/>
              </a:solidFill>
            </a:endParaRPr>
          </a:p>
          <a:p>
            <a:r>
              <a:rPr lang="ja-JP" altLang="en-US" sz="2400" dirty="0">
                <a:solidFill>
                  <a:srgbClr val="0070C0"/>
                </a:solidFill>
              </a:rPr>
              <a:t>　</a:t>
            </a:r>
            <a:r>
              <a:rPr lang="ja-JP" altLang="en-US" sz="2400" dirty="0" smtClean="0">
                <a:solidFill>
                  <a:srgbClr val="0070C0"/>
                </a:solidFill>
              </a:rPr>
              <a:t>　</a:t>
            </a:r>
            <a:r>
              <a:rPr lang="ja-JP" altLang="en-US" sz="2400" dirty="0" smtClean="0">
                <a:solidFill>
                  <a:srgbClr val="002060"/>
                </a:solidFill>
              </a:rPr>
              <a:t>雑誌に掲載される。通常は、投稿と同時にプレプリントとして、</a:t>
            </a:r>
            <a:r>
              <a:rPr kumimoji="1" lang="ja-JP" altLang="en-US" sz="2400" dirty="0">
                <a:solidFill>
                  <a:srgbClr val="002060"/>
                </a:solidFill>
              </a:rPr>
              <a:t>　</a:t>
            </a:r>
            <a:r>
              <a:rPr kumimoji="1" lang="ja-JP" altLang="en-US" sz="2400" dirty="0" smtClean="0">
                <a:solidFill>
                  <a:srgbClr val="002060"/>
                </a:solidFill>
              </a:rPr>
              <a:t>ネットに上げ、</a:t>
            </a:r>
            <a:endParaRPr kumimoji="1" lang="en-US" altLang="ja-JP" sz="2400" dirty="0" smtClean="0">
              <a:solidFill>
                <a:srgbClr val="002060"/>
              </a:solidFill>
            </a:endParaRPr>
          </a:p>
          <a:p>
            <a:r>
              <a:rPr lang="en-US" altLang="ja-JP" sz="2400" dirty="0">
                <a:solidFill>
                  <a:srgbClr val="002060"/>
                </a:solidFill>
              </a:rPr>
              <a:t> </a:t>
            </a:r>
            <a:r>
              <a:rPr lang="en-US" altLang="ja-JP" sz="2400" dirty="0" smtClean="0">
                <a:solidFill>
                  <a:srgbClr val="002060"/>
                </a:solidFill>
              </a:rPr>
              <a:t>  </a:t>
            </a:r>
            <a:r>
              <a:rPr kumimoji="1" lang="ja-JP" altLang="en-US" sz="2400" dirty="0" smtClean="0">
                <a:solidFill>
                  <a:srgbClr val="002060"/>
                </a:solidFill>
              </a:rPr>
              <a:t>同業者にも知らせる。</a:t>
            </a:r>
            <a:endParaRPr kumimoji="1" lang="en-US" altLang="ja-JP" sz="2400" dirty="0" smtClean="0">
              <a:solidFill>
                <a:srgbClr val="002060"/>
              </a:solidFill>
            </a:endParaRPr>
          </a:p>
        </p:txBody>
      </p:sp>
    </p:spTree>
    <p:extLst>
      <p:ext uri="{BB962C8B-B14F-4D97-AF65-F5344CB8AC3E}">
        <p14:creationId xmlns:p14="http://schemas.microsoft.com/office/powerpoint/2010/main" val="9528738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3980793" y="-50034"/>
            <a:ext cx="5215759" cy="1232447"/>
          </a:xfrm>
        </p:spPr>
        <p:txBody>
          <a:bodyPr>
            <a:normAutofit/>
          </a:bodyPr>
          <a:lstStyle/>
          <a:p>
            <a:r>
              <a:rPr kumimoji="1" lang="ja-JP" altLang="en-US" dirty="0" smtClean="0">
                <a:solidFill>
                  <a:srgbClr val="002060"/>
                </a:solidFill>
              </a:rPr>
              <a:t>研究結果の評価</a:t>
            </a:r>
            <a:endParaRPr kumimoji="1" lang="ja-JP" altLang="en-US" sz="2700" dirty="0">
              <a:solidFill>
                <a:srgbClr val="002060"/>
              </a:solidFill>
            </a:endParaRPr>
          </a:p>
        </p:txBody>
      </p:sp>
      <p:sp>
        <p:nvSpPr>
          <p:cNvPr id="5" name="テキスト ボックス 4"/>
          <p:cNvSpPr txBox="1"/>
          <p:nvPr/>
        </p:nvSpPr>
        <p:spPr>
          <a:xfrm>
            <a:off x="233840" y="1004111"/>
            <a:ext cx="12210394" cy="4893647"/>
          </a:xfrm>
          <a:prstGeom prst="rect">
            <a:avLst/>
          </a:prstGeom>
          <a:noFill/>
        </p:spPr>
        <p:txBody>
          <a:bodyPr wrap="none" rtlCol="0">
            <a:spAutoFit/>
          </a:bodyPr>
          <a:lstStyle/>
          <a:p>
            <a:r>
              <a:rPr kumimoji="1" lang="ja-JP" altLang="en-US" sz="2400" dirty="0" smtClean="0">
                <a:solidFill>
                  <a:srgbClr val="002060"/>
                </a:solidFill>
              </a:rPr>
              <a:t>１．</a:t>
            </a:r>
            <a:r>
              <a:rPr kumimoji="1" lang="ja-JP" altLang="en-US" sz="2400" dirty="0" smtClean="0">
                <a:solidFill>
                  <a:schemeClr val="accent6"/>
                </a:solidFill>
              </a:rPr>
              <a:t>掲載ジャーナルのグレード</a:t>
            </a:r>
            <a:endParaRPr kumimoji="1" lang="en-US" altLang="ja-JP" sz="2400" dirty="0" smtClean="0">
              <a:solidFill>
                <a:schemeClr val="accent6"/>
              </a:solidFill>
            </a:endParaRPr>
          </a:p>
          <a:p>
            <a:r>
              <a:rPr lang="ja-JP" altLang="en-US" sz="2400" dirty="0">
                <a:solidFill>
                  <a:srgbClr val="0070C0"/>
                </a:solidFill>
              </a:rPr>
              <a:t>　　</a:t>
            </a:r>
            <a:r>
              <a:rPr lang="ja-JP" altLang="en-US" sz="2400" dirty="0" smtClean="0">
                <a:solidFill>
                  <a:srgbClr val="FF0000"/>
                </a:solidFill>
              </a:rPr>
              <a:t>インパクトファクター（</a:t>
            </a:r>
            <a:r>
              <a:rPr lang="en-US" altLang="ja-JP" sz="2400" dirty="0" smtClean="0">
                <a:solidFill>
                  <a:srgbClr val="FF0000"/>
                </a:solidFill>
              </a:rPr>
              <a:t>IF)</a:t>
            </a:r>
            <a:r>
              <a:rPr lang="ja-JP" altLang="en-US" sz="2400" dirty="0" smtClean="0">
                <a:solidFill>
                  <a:srgbClr val="002060"/>
                </a:solidFill>
              </a:rPr>
              <a:t>（</a:t>
            </a:r>
            <a:r>
              <a:rPr lang="en-US" altLang="ja-JP" sz="2400" dirty="0" smtClean="0">
                <a:solidFill>
                  <a:srgbClr val="002060"/>
                </a:solidFill>
              </a:rPr>
              <a:t>IF)</a:t>
            </a:r>
            <a:r>
              <a:rPr lang="ja-JP" altLang="en-US" sz="2400" dirty="0" smtClean="0">
                <a:solidFill>
                  <a:srgbClr val="002060"/>
                </a:solidFill>
              </a:rPr>
              <a:t>の高いジャーナルに掲載されると</a:t>
            </a:r>
            <a:endParaRPr lang="en-US" altLang="ja-JP" sz="2400" dirty="0" smtClean="0">
              <a:solidFill>
                <a:srgbClr val="002060"/>
              </a:solidFill>
            </a:endParaRPr>
          </a:p>
          <a:p>
            <a:r>
              <a:rPr lang="ja-JP" altLang="en-US" sz="2400" dirty="0">
                <a:solidFill>
                  <a:srgbClr val="002060"/>
                </a:solidFill>
              </a:rPr>
              <a:t>　</a:t>
            </a:r>
            <a:r>
              <a:rPr lang="ja-JP" altLang="en-US" sz="2400" dirty="0" smtClean="0">
                <a:solidFill>
                  <a:srgbClr val="002060"/>
                </a:solidFill>
              </a:rPr>
              <a:t>評価が高い。</a:t>
            </a:r>
            <a:r>
              <a:rPr lang="en-US" altLang="ja-JP" sz="2400" dirty="0" smtClean="0">
                <a:solidFill>
                  <a:srgbClr val="002060"/>
                </a:solidFill>
              </a:rPr>
              <a:t>Nature, Science, Physical</a:t>
            </a:r>
            <a:r>
              <a:rPr lang="ja-JP" altLang="en-US" sz="2400" dirty="0" smtClean="0">
                <a:solidFill>
                  <a:srgbClr val="002060"/>
                </a:solidFill>
              </a:rPr>
              <a:t> </a:t>
            </a:r>
            <a:r>
              <a:rPr lang="en-US" altLang="ja-JP" sz="2400" dirty="0" smtClean="0">
                <a:solidFill>
                  <a:srgbClr val="002060"/>
                </a:solidFill>
              </a:rPr>
              <a:t>Review</a:t>
            </a:r>
            <a:r>
              <a:rPr lang="ja-JP" altLang="en-US" sz="2400" dirty="0" smtClean="0">
                <a:solidFill>
                  <a:srgbClr val="002060"/>
                </a:solidFill>
              </a:rPr>
              <a:t> </a:t>
            </a:r>
            <a:r>
              <a:rPr lang="en-US" altLang="ja-JP" sz="2400" dirty="0" smtClean="0">
                <a:solidFill>
                  <a:srgbClr val="002060"/>
                </a:solidFill>
              </a:rPr>
              <a:t>Letters</a:t>
            </a:r>
            <a:r>
              <a:rPr lang="ja-JP" altLang="en-US" sz="2400" dirty="0" smtClean="0">
                <a:solidFill>
                  <a:srgbClr val="002060"/>
                </a:solidFill>
              </a:rPr>
              <a:t>などなど。</a:t>
            </a:r>
            <a:endParaRPr lang="en-US" altLang="ja-JP" sz="2400" dirty="0" smtClean="0">
              <a:solidFill>
                <a:srgbClr val="002060"/>
              </a:solidFill>
            </a:endParaRPr>
          </a:p>
          <a:p>
            <a:r>
              <a:rPr lang="ja-JP" altLang="en-US" sz="2400" dirty="0">
                <a:solidFill>
                  <a:srgbClr val="002060"/>
                </a:solidFill>
              </a:rPr>
              <a:t>　</a:t>
            </a:r>
            <a:r>
              <a:rPr lang="ja-JP" altLang="en-US" sz="2400" dirty="0" smtClean="0">
                <a:solidFill>
                  <a:srgbClr val="002060"/>
                </a:solidFill>
              </a:rPr>
              <a:t>しかし、</a:t>
            </a:r>
            <a:r>
              <a:rPr lang="en-US" altLang="ja-JP" sz="2400" dirty="0" smtClean="0">
                <a:solidFill>
                  <a:srgbClr val="002060"/>
                </a:solidFill>
              </a:rPr>
              <a:t>IF</a:t>
            </a:r>
            <a:r>
              <a:rPr lang="ja-JP" altLang="en-US" sz="2400" dirty="0" smtClean="0">
                <a:solidFill>
                  <a:srgbClr val="002060"/>
                </a:solidFill>
              </a:rPr>
              <a:t>の高いジャーナルに掲載されたからといって、必ずしもいい論文とは</a:t>
            </a:r>
            <a:endParaRPr lang="en-US" altLang="ja-JP" sz="2400" dirty="0" smtClean="0">
              <a:solidFill>
                <a:srgbClr val="002060"/>
              </a:solidFill>
            </a:endParaRPr>
          </a:p>
          <a:p>
            <a:r>
              <a:rPr lang="ja-JP" altLang="en-US" sz="2400" dirty="0">
                <a:solidFill>
                  <a:srgbClr val="002060"/>
                </a:solidFill>
              </a:rPr>
              <a:t>　</a:t>
            </a:r>
            <a:r>
              <a:rPr lang="ja-JP" altLang="en-US" sz="2400" dirty="0" smtClean="0">
                <a:solidFill>
                  <a:srgbClr val="002060"/>
                </a:solidFill>
              </a:rPr>
              <a:t>限らないし、逆に、いい論文でも、あまりにも独創的過ぎて、</a:t>
            </a:r>
            <a:endParaRPr lang="en-US" altLang="ja-JP" sz="2400" dirty="0" smtClean="0">
              <a:solidFill>
                <a:srgbClr val="002060"/>
              </a:solidFill>
            </a:endParaRPr>
          </a:p>
          <a:p>
            <a:r>
              <a:rPr lang="ja-JP" altLang="en-US" sz="2400" dirty="0">
                <a:solidFill>
                  <a:srgbClr val="002060"/>
                </a:solidFill>
              </a:rPr>
              <a:t>　</a:t>
            </a:r>
            <a:r>
              <a:rPr lang="ja-JP" altLang="en-US" sz="2400" dirty="0" smtClean="0">
                <a:solidFill>
                  <a:srgbClr val="002060"/>
                </a:solidFill>
              </a:rPr>
              <a:t>リジェクトされることがある。</a:t>
            </a:r>
            <a:endParaRPr lang="en-US" altLang="ja-JP" sz="2400" dirty="0" smtClean="0">
              <a:solidFill>
                <a:srgbClr val="002060"/>
              </a:solidFill>
            </a:endParaRPr>
          </a:p>
          <a:p>
            <a:r>
              <a:rPr lang="ja-JP" altLang="en-US" sz="2400" dirty="0">
                <a:solidFill>
                  <a:srgbClr val="002060"/>
                </a:solidFill>
              </a:rPr>
              <a:t>　</a:t>
            </a:r>
            <a:r>
              <a:rPr lang="ja-JP" altLang="en-US" sz="2400" dirty="0" smtClean="0">
                <a:solidFill>
                  <a:srgbClr val="002060"/>
                </a:solidFill>
              </a:rPr>
              <a:t>　例えば、</a:t>
            </a:r>
            <a:r>
              <a:rPr lang="en-US" altLang="ja-JP" sz="2400" dirty="0" smtClean="0">
                <a:solidFill>
                  <a:srgbClr val="002060"/>
                </a:solidFill>
              </a:rPr>
              <a:t>R.</a:t>
            </a:r>
            <a:r>
              <a:rPr lang="ja-JP" altLang="en-US" sz="2400" dirty="0">
                <a:solidFill>
                  <a:srgbClr val="002060"/>
                </a:solidFill>
              </a:rPr>
              <a:t> </a:t>
            </a:r>
            <a:r>
              <a:rPr lang="en-US" altLang="ja-JP" sz="2400" dirty="0" smtClean="0">
                <a:solidFill>
                  <a:srgbClr val="002060"/>
                </a:solidFill>
              </a:rPr>
              <a:t>P. Feynman</a:t>
            </a:r>
            <a:r>
              <a:rPr lang="ja-JP" altLang="en-US" sz="2400" dirty="0" smtClean="0">
                <a:solidFill>
                  <a:srgbClr val="002060"/>
                </a:solidFill>
              </a:rPr>
              <a:t>の経路積分の論文は、オリジナリティーが</a:t>
            </a:r>
            <a:endParaRPr lang="en-US" altLang="ja-JP" sz="2400" dirty="0" smtClean="0">
              <a:solidFill>
                <a:srgbClr val="002060"/>
              </a:solidFill>
            </a:endParaRPr>
          </a:p>
          <a:p>
            <a:r>
              <a:rPr lang="ja-JP" altLang="en-US" sz="2400" dirty="0">
                <a:solidFill>
                  <a:srgbClr val="002060"/>
                </a:solidFill>
              </a:rPr>
              <a:t>　</a:t>
            </a:r>
            <a:r>
              <a:rPr lang="ja-JP" altLang="en-US" sz="2400" dirty="0" smtClean="0">
                <a:solidFill>
                  <a:srgbClr val="002060"/>
                </a:solidFill>
              </a:rPr>
              <a:t>ありすぎて、レフェリーに理解されず、</a:t>
            </a:r>
            <a:r>
              <a:rPr lang="en-US" altLang="ja-JP" sz="2400" dirty="0" smtClean="0">
                <a:solidFill>
                  <a:srgbClr val="002060"/>
                </a:solidFill>
              </a:rPr>
              <a:t>Physical Review</a:t>
            </a:r>
            <a:r>
              <a:rPr lang="ja-JP" altLang="en-US" sz="2400" dirty="0" smtClean="0">
                <a:solidFill>
                  <a:srgbClr val="002060"/>
                </a:solidFill>
              </a:rPr>
              <a:t>に投稿する</a:t>
            </a:r>
            <a:r>
              <a:rPr lang="ja-JP" altLang="en-US" sz="2400" dirty="0">
                <a:solidFill>
                  <a:srgbClr val="002060"/>
                </a:solidFill>
              </a:rPr>
              <a:t>も</a:t>
            </a:r>
            <a:r>
              <a:rPr lang="en-US" altLang="ja-JP" sz="2400" dirty="0" smtClean="0">
                <a:solidFill>
                  <a:srgbClr val="002060"/>
                </a:solidFill>
              </a:rPr>
              <a:t>reject</a:t>
            </a:r>
            <a:r>
              <a:rPr lang="ja-JP" altLang="en-US" sz="2400" dirty="0" smtClean="0">
                <a:solidFill>
                  <a:srgbClr val="002060"/>
                </a:solidFill>
              </a:rPr>
              <a:t>された。</a:t>
            </a:r>
            <a:endParaRPr lang="en-US" altLang="ja-JP" sz="2400" dirty="0" smtClean="0">
              <a:solidFill>
                <a:srgbClr val="002060"/>
              </a:solidFill>
            </a:endParaRPr>
          </a:p>
          <a:p>
            <a:endParaRPr lang="en-US" altLang="ja-JP" sz="2400" dirty="0" smtClean="0">
              <a:solidFill>
                <a:srgbClr val="0070C0"/>
              </a:solidFill>
            </a:endParaRPr>
          </a:p>
          <a:p>
            <a:r>
              <a:rPr lang="ja-JP" altLang="en-US" sz="2400" dirty="0" smtClean="0">
                <a:solidFill>
                  <a:srgbClr val="002060"/>
                </a:solidFill>
              </a:rPr>
              <a:t>２．</a:t>
            </a:r>
            <a:r>
              <a:rPr lang="ja-JP" altLang="en-US" sz="2400" dirty="0" smtClean="0">
                <a:solidFill>
                  <a:schemeClr val="accent6"/>
                </a:solidFill>
              </a:rPr>
              <a:t>被引用回数</a:t>
            </a:r>
            <a:endParaRPr lang="en-US" altLang="ja-JP" sz="2400" dirty="0" smtClean="0">
              <a:solidFill>
                <a:schemeClr val="accent6"/>
              </a:solidFill>
            </a:endParaRPr>
          </a:p>
          <a:p>
            <a:r>
              <a:rPr lang="ja-JP" altLang="en-US" sz="2400" dirty="0">
                <a:solidFill>
                  <a:srgbClr val="0070C0"/>
                </a:solidFill>
              </a:rPr>
              <a:t>　</a:t>
            </a:r>
            <a:r>
              <a:rPr lang="ja-JP" altLang="en-US" sz="2400" dirty="0" smtClean="0">
                <a:solidFill>
                  <a:srgbClr val="0070C0"/>
                </a:solidFill>
              </a:rPr>
              <a:t>　</a:t>
            </a:r>
            <a:r>
              <a:rPr lang="ja-JP" altLang="en-US" sz="2400" dirty="0" smtClean="0">
                <a:solidFill>
                  <a:srgbClr val="002060"/>
                </a:solidFill>
              </a:rPr>
              <a:t>ほかの論文に何回引用されたか。</a:t>
            </a:r>
            <a:endParaRPr lang="en-US" altLang="ja-JP" sz="2400" dirty="0" smtClean="0">
              <a:solidFill>
                <a:srgbClr val="002060"/>
              </a:solidFill>
            </a:endParaRPr>
          </a:p>
          <a:p>
            <a:endParaRPr lang="en-US" altLang="ja-JP" sz="2400" dirty="0" smtClean="0">
              <a:solidFill>
                <a:srgbClr val="0070C0"/>
              </a:solidFill>
            </a:endParaRPr>
          </a:p>
          <a:p>
            <a:r>
              <a:rPr kumimoji="1" lang="ja-JP" altLang="en-US" sz="2400" dirty="0" smtClean="0">
                <a:solidFill>
                  <a:srgbClr val="002060"/>
                </a:solidFill>
              </a:rPr>
              <a:t>３．２．には反映されるが、</a:t>
            </a:r>
            <a:r>
              <a:rPr kumimoji="1" lang="ja-JP" altLang="en-US" sz="2400" dirty="0" smtClean="0">
                <a:solidFill>
                  <a:srgbClr val="FF0000"/>
                </a:solidFill>
              </a:rPr>
              <a:t>その後の科学の発展にどれだけ寄与したか。</a:t>
            </a:r>
            <a:endParaRPr kumimoji="1" lang="en-US" altLang="ja-JP" sz="2400" dirty="0" smtClean="0">
              <a:solidFill>
                <a:srgbClr val="FF0000"/>
              </a:solidFill>
            </a:endParaRPr>
          </a:p>
        </p:txBody>
      </p:sp>
    </p:spTree>
    <p:extLst>
      <p:ext uri="{BB962C8B-B14F-4D97-AF65-F5344CB8AC3E}">
        <p14:creationId xmlns:p14="http://schemas.microsoft.com/office/powerpoint/2010/main" val="42855106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3980793" y="-158894"/>
            <a:ext cx="5215759" cy="1232447"/>
          </a:xfrm>
        </p:spPr>
        <p:txBody>
          <a:bodyPr>
            <a:normAutofit/>
          </a:bodyPr>
          <a:lstStyle/>
          <a:p>
            <a:r>
              <a:rPr kumimoji="1" lang="ja-JP" altLang="en-US" dirty="0" smtClean="0">
                <a:solidFill>
                  <a:srgbClr val="002060"/>
                </a:solidFill>
              </a:rPr>
              <a:t>研究者の評価</a:t>
            </a:r>
            <a:endParaRPr kumimoji="1" lang="ja-JP" altLang="en-US" sz="2700" dirty="0">
              <a:solidFill>
                <a:srgbClr val="002060"/>
              </a:solidFill>
            </a:endParaRPr>
          </a:p>
        </p:txBody>
      </p:sp>
      <p:sp>
        <p:nvSpPr>
          <p:cNvPr id="5" name="テキスト ボックス 4"/>
          <p:cNvSpPr txBox="1"/>
          <p:nvPr/>
        </p:nvSpPr>
        <p:spPr>
          <a:xfrm>
            <a:off x="57053" y="775510"/>
            <a:ext cx="12306574" cy="6001643"/>
          </a:xfrm>
          <a:prstGeom prst="rect">
            <a:avLst/>
          </a:prstGeom>
          <a:noFill/>
        </p:spPr>
        <p:txBody>
          <a:bodyPr wrap="none" rtlCol="0">
            <a:spAutoFit/>
          </a:bodyPr>
          <a:lstStyle/>
          <a:p>
            <a:r>
              <a:rPr kumimoji="1" lang="ja-JP" altLang="en-US" sz="2400" dirty="0" smtClean="0">
                <a:solidFill>
                  <a:srgbClr val="0070C0"/>
                </a:solidFill>
              </a:rPr>
              <a:t>１．</a:t>
            </a:r>
            <a:r>
              <a:rPr kumimoji="1" lang="ja-JP" altLang="en-US" sz="2400" dirty="0" smtClean="0">
                <a:solidFill>
                  <a:schemeClr val="accent6"/>
                </a:solidFill>
              </a:rPr>
              <a:t>論文の著者の掲載順番</a:t>
            </a:r>
            <a:endParaRPr kumimoji="1" lang="en-US" altLang="ja-JP" sz="2400" dirty="0" smtClean="0">
              <a:solidFill>
                <a:schemeClr val="accent6"/>
              </a:solidFill>
            </a:endParaRPr>
          </a:p>
          <a:p>
            <a:r>
              <a:rPr lang="ja-JP" altLang="en-US" sz="2400" dirty="0">
                <a:solidFill>
                  <a:srgbClr val="0070C0"/>
                </a:solidFill>
              </a:rPr>
              <a:t>　　</a:t>
            </a:r>
            <a:r>
              <a:rPr lang="ja-JP" altLang="en-US" sz="2400" dirty="0" smtClean="0">
                <a:solidFill>
                  <a:srgbClr val="002060"/>
                </a:solidFill>
              </a:rPr>
              <a:t>分野によって異なる。物性物理学分野では、</a:t>
            </a:r>
            <a:r>
              <a:rPr lang="en-US" altLang="ja-JP" sz="2400" dirty="0" smtClean="0">
                <a:solidFill>
                  <a:srgbClr val="002060"/>
                </a:solidFill>
              </a:rPr>
              <a:t>First author</a:t>
            </a:r>
            <a:r>
              <a:rPr lang="ja-JP" altLang="en-US" sz="2400" dirty="0" smtClean="0">
                <a:solidFill>
                  <a:srgbClr val="002060"/>
                </a:solidFill>
              </a:rPr>
              <a:t>がその論文に最も</a:t>
            </a:r>
            <a:endParaRPr lang="en-US" altLang="ja-JP" sz="2400" dirty="0" smtClean="0">
              <a:solidFill>
                <a:srgbClr val="002060"/>
              </a:solidFill>
            </a:endParaRPr>
          </a:p>
          <a:p>
            <a:r>
              <a:rPr lang="ja-JP" altLang="en-US" sz="2400" dirty="0" smtClean="0">
                <a:solidFill>
                  <a:srgbClr val="002060"/>
                </a:solidFill>
              </a:rPr>
              <a:t>　貢献したとみなされる。</a:t>
            </a:r>
            <a:r>
              <a:rPr lang="en-US" altLang="ja-JP" sz="2400" dirty="0" smtClean="0">
                <a:solidFill>
                  <a:srgbClr val="002060"/>
                </a:solidFill>
              </a:rPr>
              <a:t>First author</a:t>
            </a:r>
            <a:r>
              <a:rPr lang="ja-JP" altLang="en-US" sz="2400" dirty="0" smtClean="0">
                <a:solidFill>
                  <a:srgbClr val="002060"/>
                </a:solidFill>
              </a:rPr>
              <a:t>とは、論文に掲載されている名前の最初の著者。</a:t>
            </a:r>
            <a:endParaRPr lang="en-US" altLang="ja-JP" sz="2400" dirty="0" smtClean="0">
              <a:solidFill>
                <a:srgbClr val="002060"/>
              </a:solidFill>
            </a:endParaRPr>
          </a:p>
          <a:p>
            <a:r>
              <a:rPr lang="ja-JP" altLang="en-US" sz="2400" dirty="0" smtClean="0">
                <a:solidFill>
                  <a:srgbClr val="002060"/>
                </a:solidFill>
              </a:rPr>
              <a:t>　素粒子理論、素粒子実験では、アルファベット順。</a:t>
            </a:r>
            <a:endParaRPr lang="en-US" altLang="ja-JP" sz="2400" dirty="0" smtClean="0">
              <a:solidFill>
                <a:srgbClr val="002060"/>
              </a:solidFill>
            </a:endParaRPr>
          </a:p>
          <a:p>
            <a:r>
              <a:rPr lang="ja-JP" altLang="en-US" sz="2400" dirty="0">
                <a:solidFill>
                  <a:srgbClr val="002060"/>
                </a:solidFill>
              </a:rPr>
              <a:t>　</a:t>
            </a:r>
            <a:r>
              <a:rPr lang="ja-JP" altLang="en-US" sz="2400" dirty="0" smtClean="0">
                <a:solidFill>
                  <a:srgbClr val="002060"/>
                </a:solidFill>
              </a:rPr>
              <a:t>また、</a:t>
            </a:r>
            <a:r>
              <a:rPr lang="en-US" altLang="ja-JP" sz="2400" dirty="0" smtClean="0">
                <a:solidFill>
                  <a:srgbClr val="002060"/>
                </a:solidFill>
              </a:rPr>
              <a:t>Corresponding author</a:t>
            </a:r>
            <a:r>
              <a:rPr lang="ja-JP" altLang="en-US" sz="2400" dirty="0" smtClean="0">
                <a:solidFill>
                  <a:srgbClr val="002060"/>
                </a:solidFill>
              </a:rPr>
              <a:t>（責任著者）は、査読過程で、その論文への問い合わせ</a:t>
            </a:r>
            <a:endParaRPr lang="en-US" altLang="ja-JP" sz="2400" dirty="0" smtClean="0">
              <a:solidFill>
                <a:srgbClr val="002060"/>
              </a:solidFill>
            </a:endParaRPr>
          </a:p>
          <a:p>
            <a:r>
              <a:rPr lang="ja-JP" altLang="en-US" sz="2400" dirty="0">
                <a:solidFill>
                  <a:srgbClr val="002060"/>
                </a:solidFill>
              </a:rPr>
              <a:t>　</a:t>
            </a:r>
            <a:r>
              <a:rPr lang="ja-JP" altLang="en-US" sz="2400" dirty="0" smtClean="0">
                <a:solidFill>
                  <a:srgbClr val="002060"/>
                </a:solidFill>
              </a:rPr>
              <a:t>などを行うときの代表者。</a:t>
            </a:r>
            <a:r>
              <a:rPr lang="ja-JP" altLang="en-US" sz="2400" dirty="0">
                <a:solidFill>
                  <a:srgbClr val="002060"/>
                </a:solidFill>
              </a:rPr>
              <a:t>　</a:t>
            </a:r>
            <a:r>
              <a:rPr lang="ja-JP" altLang="en-US" sz="2400" dirty="0" smtClean="0">
                <a:solidFill>
                  <a:srgbClr val="002060"/>
                </a:solidFill>
              </a:rPr>
              <a:t>つまり、その論文に責任を負う著者。</a:t>
            </a:r>
            <a:endParaRPr lang="en-US" altLang="ja-JP" sz="2400" dirty="0" smtClean="0">
              <a:solidFill>
                <a:srgbClr val="002060"/>
              </a:solidFill>
            </a:endParaRPr>
          </a:p>
          <a:p>
            <a:endParaRPr lang="en-US" altLang="ja-JP" sz="2400" dirty="0">
              <a:solidFill>
                <a:srgbClr val="0070C0"/>
              </a:solidFill>
            </a:endParaRPr>
          </a:p>
          <a:p>
            <a:r>
              <a:rPr lang="ja-JP" altLang="en-US" sz="2400" dirty="0" smtClean="0">
                <a:solidFill>
                  <a:srgbClr val="0070C0"/>
                </a:solidFill>
              </a:rPr>
              <a:t>２．</a:t>
            </a:r>
            <a:r>
              <a:rPr lang="ja-JP" altLang="en-US" sz="2400" dirty="0" smtClean="0">
                <a:solidFill>
                  <a:schemeClr val="accent6"/>
                </a:solidFill>
              </a:rPr>
              <a:t>論文数</a:t>
            </a:r>
            <a:endParaRPr lang="en-US" altLang="ja-JP" sz="2400" dirty="0" smtClean="0">
              <a:solidFill>
                <a:schemeClr val="accent6"/>
              </a:solidFill>
            </a:endParaRPr>
          </a:p>
          <a:p>
            <a:r>
              <a:rPr lang="ja-JP" altLang="en-US" sz="2400" dirty="0">
                <a:solidFill>
                  <a:schemeClr val="accent6"/>
                </a:solidFill>
              </a:rPr>
              <a:t>　</a:t>
            </a:r>
            <a:r>
              <a:rPr lang="ja-JP" altLang="en-US" sz="2400" dirty="0" smtClean="0">
                <a:solidFill>
                  <a:schemeClr val="accent6"/>
                </a:solidFill>
              </a:rPr>
              <a:t>　</a:t>
            </a:r>
            <a:r>
              <a:rPr lang="ja-JP" altLang="en-US" sz="2400" dirty="0" smtClean="0">
                <a:solidFill>
                  <a:srgbClr val="002060"/>
                </a:solidFill>
              </a:rPr>
              <a:t>特に、被引用回数の多い論文数や、インパクトファクターの高い雑誌への</a:t>
            </a:r>
            <a:endParaRPr lang="en-US" altLang="ja-JP" sz="2400" dirty="0" smtClean="0">
              <a:solidFill>
                <a:srgbClr val="002060"/>
              </a:solidFill>
            </a:endParaRPr>
          </a:p>
          <a:p>
            <a:r>
              <a:rPr lang="ja-JP" altLang="en-US" sz="2400" dirty="0">
                <a:solidFill>
                  <a:srgbClr val="002060"/>
                </a:solidFill>
              </a:rPr>
              <a:t>　</a:t>
            </a:r>
            <a:r>
              <a:rPr lang="ja-JP" altLang="en-US" sz="2400" dirty="0" smtClean="0">
                <a:solidFill>
                  <a:srgbClr val="002060"/>
                </a:solidFill>
              </a:rPr>
              <a:t>掲載数。論文数は、共同研究者が多いと得。最近は、共著者数で割る指標もある。</a:t>
            </a:r>
            <a:endParaRPr lang="en-US" altLang="ja-JP" sz="2400" dirty="0" smtClean="0">
              <a:solidFill>
                <a:srgbClr val="002060"/>
              </a:solidFill>
            </a:endParaRPr>
          </a:p>
          <a:p>
            <a:r>
              <a:rPr lang="ja-JP" altLang="en-US" sz="2400" dirty="0">
                <a:solidFill>
                  <a:srgbClr val="0070C0"/>
                </a:solidFill>
              </a:rPr>
              <a:t>　</a:t>
            </a:r>
            <a:r>
              <a:rPr lang="ja-JP" altLang="en-US" sz="2400" dirty="0" smtClean="0">
                <a:solidFill>
                  <a:srgbClr val="0070C0"/>
                </a:solidFill>
              </a:rPr>
              <a:t>　</a:t>
            </a:r>
            <a:endParaRPr lang="en-US" altLang="ja-JP" sz="2400" dirty="0" smtClean="0">
              <a:solidFill>
                <a:srgbClr val="0070C0"/>
              </a:solidFill>
            </a:endParaRPr>
          </a:p>
          <a:p>
            <a:r>
              <a:rPr kumimoji="1" lang="ja-JP" altLang="en-US" sz="2400" dirty="0" smtClean="0">
                <a:solidFill>
                  <a:srgbClr val="0070C0"/>
                </a:solidFill>
              </a:rPr>
              <a:t>３．</a:t>
            </a:r>
            <a:r>
              <a:rPr kumimoji="1" lang="ja-JP" altLang="en-US" sz="2400" dirty="0" smtClean="0">
                <a:solidFill>
                  <a:schemeClr val="accent6"/>
                </a:solidFill>
              </a:rPr>
              <a:t>各種賞の受賞</a:t>
            </a:r>
            <a:endParaRPr kumimoji="1" lang="en-US" altLang="ja-JP" sz="2400" dirty="0" smtClean="0">
              <a:solidFill>
                <a:schemeClr val="accent6"/>
              </a:solidFill>
            </a:endParaRPr>
          </a:p>
          <a:p>
            <a:endParaRPr lang="en-US" altLang="ja-JP" sz="2400" dirty="0">
              <a:solidFill>
                <a:srgbClr val="0070C0"/>
              </a:solidFill>
            </a:endParaRPr>
          </a:p>
          <a:p>
            <a:r>
              <a:rPr kumimoji="1" lang="ja-JP" altLang="en-US" sz="2400" dirty="0" smtClean="0">
                <a:solidFill>
                  <a:srgbClr val="0070C0"/>
                </a:solidFill>
              </a:rPr>
              <a:t>４．</a:t>
            </a:r>
            <a:r>
              <a:rPr kumimoji="1" lang="ja-JP" altLang="en-US" sz="2400" dirty="0" smtClean="0">
                <a:solidFill>
                  <a:schemeClr val="accent6"/>
                </a:solidFill>
              </a:rPr>
              <a:t>科研費など、研究資金の取得件数、取得金額</a:t>
            </a:r>
            <a:endParaRPr kumimoji="1" lang="en-US" altLang="ja-JP" sz="2400" dirty="0" smtClean="0">
              <a:solidFill>
                <a:schemeClr val="accent6"/>
              </a:solidFill>
            </a:endParaRPr>
          </a:p>
          <a:p>
            <a:endParaRPr lang="en-US" altLang="ja-JP" sz="2400" dirty="0">
              <a:solidFill>
                <a:schemeClr val="accent6"/>
              </a:solidFill>
            </a:endParaRPr>
          </a:p>
          <a:p>
            <a:r>
              <a:rPr lang="en-US" altLang="ja-JP" sz="2400" dirty="0">
                <a:solidFill>
                  <a:schemeClr val="accent6"/>
                </a:solidFill>
              </a:rPr>
              <a:t> </a:t>
            </a:r>
            <a:r>
              <a:rPr lang="en-US" altLang="ja-JP" sz="2400" dirty="0" smtClean="0">
                <a:solidFill>
                  <a:schemeClr val="accent5"/>
                </a:solidFill>
              </a:rPr>
              <a:t>5.   </a:t>
            </a:r>
            <a:r>
              <a:rPr lang="ja-JP" altLang="en-US" sz="2400" dirty="0" smtClean="0">
                <a:solidFill>
                  <a:schemeClr val="accent6"/>
                </a:solidFill>
              </a:rPr>
              <a:t>学会、研究会での講演数、特に招待講演数</a:t>
            </a:r>
            <a:endParaRPr lang="en-US" altLang="ja-JP" sz="2400" dirty="0">
              <a:solidFill>
                <a:schemeClr val="accent6"/>
              </a:solidFill>
            </a:endParaRPr>
          </a:p>
        </p:txBody>
      </p:sp>
    </p:spTree>
    <p:extLst>
      <p:ext uri="{BB962C8B-B14F-4D97-AF65-F5344CB8AC3E}">
        <p14:creationId xmlns:p14="http://schemas.microsoft.com/office/powerpoint/2010/main" val="12262246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3980793" y="0"/>
            <a:ext cx="3345293" cy="1073553"/>
          </a:xfrm>
        </p:spPr>
        <p:txBody>
          <a:bodyPr>
            <a:normAutofit/>
          </a:bodyPr>
          <a:lstStyle/>
          <a:p>
            <a:r>
              <a:rPr kumimoji="1" lang="ja-JP" altLang="en-US" dirty="0" smtClean="0">
                <a:solidFill>
                  <a:srgbClr val="0070C0"/>
                </a:solidFill>
              </a:rPr>
              <a:t>用語の説明</a:t>
            </a:r>
            <a:endParaRPr kumimoji="1" lang="ja-JP" altLang="en-US" sz="2700" dirty="0">
              <a:solidFill>
                <a:srgbClr val="0070C0"/>
              </a:solidFill>
            </a:endParaRPr>
          </a:p>
        </p:txBody>
      </p:sp>
      <p:sp>
        <p:nvSpPr>
          <p:cNvPr id="5" name="テキスト ボックス 4"/>
          <p:cNvSpPr txBox="1"/>
          <p:nvPr/>
        </p:nvSpPr>
        <p:spPr>
          <a:xfrm>
            <a:off x="57053" y="993226"/>
            <a:ext cx="11882699" cy="5632311"/>
          </a:xfrm>
          <a:prstGeom prst="rect">
            <a:avLst/>
          </a:prstGeom>
          <a:noFill/>
        </p:spPr>
        <p:txBody>
          <a:bodyPr wrap="square" rtlCol="0">
            <a:spAutoFit/>
          </a:bodyPr>
          <a:lstStyle/>
          <a:p>
            <a:r>
              <a:rPr kumimoji="1" lang="ja-JP" altLang="en-US" sz="2400" dirty="0" smtClean="0">
                <a:solidFill>
                  <a:srgbClr val="0070C0"/>
                </a:solidFill>
              </a:rPr>
              <a:t>１．</a:t>
            </a:r>
            <a:r>
              <a:rPr kumimoji="1" lang="ja-JP" altLang="en-US" sz="2400" dirty="0" smtClean="0">
                <a:solidFill>
                  <a:srgbClr val="FF0000"/>
                </a:solidFill>
              </a:rPr>
              <a:t>インパクトファクター    </a:t>
            </a:r>
            <a:endParaRPr kumimoji="1" lang="en-US" altLang="ja-JP" sz="2400" dirty="0" smtClean="0">
              <a:solidFill>
                <a:srgbClr val="FF0000"/>
              </a:solidFill>
            </a:endParaRPr>
          </a:p>
          <a:p>
            <a:r>
              <a:rPr lang="ja-JP" altLang="en-US" dirty="0" smtClean="0"/>
              <a:t>　</a:t>
            </a:r>
            <a:r>
              <a:rPr lang="ja-JP" altLang="ja-JP" sz="2400" dirty="0" smtClean="0">
                <a:solidFill>
                  <a:srgbClr val="002060"/>
                </a:solidFill>
              </a:rPr>
              <a:t>被</a:t>
            </a:r>
            <a:r>
              <a:rPr lang="ja-JP" altLang="ja-JP" sz="2400" dirty="0">
                <a:solidFill>
                  <a:srgbClr val="002060"/>
                </a:solidFill>
              </a:rPr>
              <a:t>引用数を各雑誌の出版論文数で割った値</a:t>
            </a:r>
          </a:p>
          <a:p>
            <a:r>
              <a:rPr lang="ja-JP" altLang="ja-JP" sz="2400" dirty="0">
                <a:solidFill>
                  <a:srgbClr val="002060"/>
                </a:solidFill>
              </a:rPr>
              <a:t>　・データは直近の</a:t>
            </a:r>
            <a:r>
              <a:rPr lang="en-US" altLang="ja-JP" sz="2400" dirty="0">
                <a:solidFill>
                  <a:srgbClr val="002060"/>
                </a:solidFill>
              </a:rPr>
              <a:t>2</a:t>
            </a:r>
            <a:r>
              <a:rPr lang="ja-JP" altLang="ja-JP" sz="2400" dirty="0">
                <a:solidFill>
                  <a:srgbClr val="002060"/>
                </a:solidFill>
              </a:rPr>
              <a:t>年間分</a:t>
            </a:r>
          </a:p>
          <a:p>
            <a:r>
              <a:rPr lang="ja-JP" altLang="ja-JP" sz="2400" dirty="0">
                <a:solidFill>
                  <a:srgbClr val="002060"/>
                </a:solidFill>
              </a:rPr>
              <a:t>　・出版論文数は、原著論文、レビュー、短報などの研究論文に限定</a:t>
            </a:r>
            <a:r>
              <a:rPr lang="ja-JP" altLang="ja-JP" sz="2400" dirty="0" smtClean="0">
                <a:solidFill>
                  <a:srgbClr val="002060"/>
                </a:solidFill>
              </a:rPr>
              <a:t>。被</a:t>
            </a:r>
            <a:r>
              <a:rPr lang="ja-JP" altLang="ja-JP" sz="2400" dirty="0">
                <a:solidFill>
                  <a:srgbClr val="002060"/>
                </a:solidFill>
              </a:rPr>
              <a:t>引用数には</a:t>
            </a:r>
            <a:r>
              <a:rPr lang="ja-JP" altLang="ja-JP" sz="2400" dirty="0" smtClean="0">
                <a:solidFill>
                  <a:srgbClr val="002060"/>
                </a:solidFill>
              </a:rPr>
              <a:t>、</a:t>
            </a:r>
            <a:endParaRPr lang="en-US" altLang="ja-JP" sz="2400" dirty="0" smtClean="0">
              <a:solidFill>
                <a:srgbClr val="002060"/>
              </a:solidFill>
            </a:endParaRPr>
          </a:p>
          <a:p>
            <a:r>
              <a:rPr lang="ja-JP" altLang="ja-JP" sz="2400" dirty="0" smtClean="0">
                <a:solidFill>
                  <a:srgbClr val="002060"/>
                </a:solidFill>
              </a:rPr>
              <a:t>記事</a:t>
            </a:r>
            <a:r>
              <a:rPr lang="ja-JP" altLang="ja-JP" sz="2400" dirty="0">
                <a:solidFill>
                  <a:srgbClr val="002060"/>
                </a:solidFill>
              </a:rPr>
              <a:t>による区別はなされておらず、研究論文以外の記事への引用も含まれる。</a:t>
            </a:r>
          </a:p>
          <a:p>
            <a:r>
              <a:rPr lang="en-US" altLang="ja-JP" sz="2400" dirty="0">
                <a:solidFill>
                  <a:srgbClr val="002060"/>
                </a:solidFill>
              </a:rPr>
              <a:t>A=</a:t>
            </a:r>
            <a:r>
              <a:rPr lang="ja-JP" altLang="ja-JP" sz="2400" dirty="0">
                <a:solidFill>
                  <a:srgbClr val="002060"/>
                </a:solidFill>
              </a:rPr>
              <a:t>対象の雑誌が</a:t>
            </a:r>
            <a:r>
              <a:rPr lang="en-US" altLang="ja-JP" sz="2400" dirty="0">
                <a:solidFill>
                  <a:srgbClr val="002060"/>
                </a:solidFill>
              </a:rPr>
              <a:t>2002</a:t>
            </a:r>
            <a:r>
              <a:rPr lang="ja-JP" altLang="ja-JP" sz="2400" dirty="0">
                <a:solidFill>
                  <a:srgbClr val="002060"/>
                </a:solidFill>
              </a:rPr>
              <a:t>年に掲載した論文数</a:t>
            </a:r>
          </a:p>
          <a:p>
            <a:r>
              <a:rPr lang="en-US" altLang="ja-JP" sz="2400" dirty="0">
                <a:solidFill>
                  <a:srgbClr val="002060"/>
                </a:solidFill>
              </a:rPr>
              <a:t>B=</a:t>
            </a:r>
            <a:r>
              <a:rPr lang="ja-JP" altLang="ja-JP" sz="2400" dirty="0">
                <a:solidFill>
                  <a:srgbClr val="002060"/>
                </a:solidFill>
              </a:rPr>
              <a:t>対象の雑誌が</a:t>
            </a:r>
            <a:r>
              <a:rPr lang="en-US" altLang="ja-JP" sz="2400" dirty="0">
                <a:solidFill>
                  <a:srgbClr val="002060"/>
                </a:solidFill>
              </a:rPr>
              <a:t>2003</a:t>
            </a:r>
            <a:r>
              <a:rPr lang="ja-JP" altLang="ja-JP" sz="2400" dirty="0">
                <a:solidFill>
                  <a:srgbClr val="002060"/>
                </a:solidFill>
              </a:rPr>
              <a:t>年に掲載した論文数</a:t>
            </a:r>
          </a:p>
          <a:p>
            <a:r>
              <a:rPr lang="en-US" altLang="ja-JP" sz="2400" dirty="0">
                <a:solidFill>
                  <a:srgbClr val="002060"/>
                </a:solidFill>
              </a:rPr>
              <a:t>C=</a:t>
            </a:r>
            <a:r>
              <a:rPr lang="ja-JP" altLang="ja-JP" sz="2400" dirty="0">
                <a:solidFill>
                  <a:srgbClr val="002060"/>
                </a:solidFill>
              </a:rPr>
              <a:t>対象の雑誌が</a:t>
            </a:r>
            <a:r>
              <a:rPr lang="en-US" altLang="ja-JP" sz="2400" dirty="0">
                <a:solidFill>
                  <a:srgbClr val="002060"/>
                </a:solidFill>
              </a:rPr>
              <a:t>2002</a:t>
            </a:r>
            <a:r>
              <a:rPr lang="ja-JP" altLang="ja-JP" sz="2400" dirty="0">
                <a:solidFill>
                  <a:srgbClr val="002060"/>
                </a:solidFill>
              </a:rPr>
              <a:t>年</a:t>
            </a:r>
            <a:r>
              <a:rPr lang="en-US" altLang="ja-JP" sz="2400" dirty="0">
                <a:solidFill>
                  <a:srgbClr val="002060"/>
                </a:solidFill>
              </a:rPr>
              <a:t>,2003</a:t>
            </a:r>
            <a:r>
              <a:rPr lang="ja-JP" altLang="ja-JP" sz="2400" dirty="0">
                <a:solidFill>
                  <a:srgbClr val="002060"/>
                </a:solidFill>
              </a:rPr>
              <a:t>年に掲載した論文が、</a:t>
            </a:r>
            <a:r>
              <a:rPr lang="en-US" altLang="ja-JP" sz="2400" dirty="0">
                <a:solidFill>
                  <a:srgbClr val="002060"/>
                </a:solidFill>
              </a:rPr>
              <a:t>2004</a:t>
            </a:r>
            <a:r>
              <a:rPr lang="ja-JP" altLang="ja-JP" sz="2400" dirty="0">
                <a:solidFill>
                  <a:srgbClr val="002060"/>
                </a:solidFill>
              </a:rPr>
              <a:t>年に引用された延べ回数</a:t>
            </a:r>
          </a:p>
          <a:p>
            <a:r>
              <a:rPr lang="ja-JP" altLang="ja-JP" sz="2400" b="1" dirty="0">
                <a:solidFill>
                  <a:srgbClr val="002060"/>
                </a:solidFill>
              </a:rPr>
              <a:t>∴</a:t>
            </a:r>
            <a:r>
              <a:rPr lang="en-US" altLang="ja-JP" sz="2400" b="1" dirty="0">
                <a:solidFill>
                  <a:srgbClr val="002060"/>
                </a:solidFill>
              </a:rPr>
              <a:t>C÷(A+B)=2004</a:t>
            </a:r>
            <a:r>
              <a:rPr lang="ja-JP" altLang="ja-JP" sz="2400" b="1" dirty="0">
                <a:solidFill>
                  <a:srgbClr val="002060"/>
                </a:solidFill>
              </a:rPr>
              <a:t>年のインパクトファクター</a:t>
            </a:r>
            <a:endParaRPr lang="ja-JP" altLang="ja-JP" sz="2400" dirty="0">
              <a:solidFill>
                <a:srgbClr val="002060"/>
              </a:solidFill>
            </a:endParaRPr>
          </a:p>
          <a:p>
            <a:r>
              <a:rPr lang="en-US" altLang="ja-JP" sz="2400" dirty="0">
                <a:solidFill>
                  <a:srgbClr val="002060"/>
                </a:solidFill>
              </a:rPr>
              <a:t> </a:t>
            </a:r>
            <a:endParaRPr lang="ja-JP" altLang="ja-JP" sz="2400" dirty="0">
              <a:solidFill>
                <a:srgbClr val="002060"/>
              </a:solidFill>
            </a:endParaRPr>
          </a:p>
          <a:p>
            <a:r>
              <a:rPr lang="ja-JP" altLang="ja-JP" sz="2400" dirty="0">
                <a:solidFill>
                  <a:srgbClr val="002060"/>
                </a:solidFill>
              </a:rPr>
              <a:t>重要なコミュニケーション記事などが掲載されている雑誌は、被引用数が増える。</a:t>
            </a:r>
          </a:p>
          <a:p>
            <a:r>
              <a:rPr lang="en-US" altLang="ja-JP" sz="2400" dirty="0">
                <a:solidFill>
                  <a:srgbClr val="002060"/>
                </a:solidFill>
              </a:rPr>
              <a:t>Nature, Science</a:t>
            </a:r>
            <a:r>
              <a:rPr lang="ja-JP" altLang="ja-JP" sz="2400" dirty="0">
                <a:solidFill>
                  <a:srgbClr val="002060"/>
                </a:solidFill>
              </a:rPr>
              <a:t>などの</a:t>
            </a:r>
            <a:r>
              <a:rPr lang="ja-JP" altLang="ja-JP" sz="2400" dirty="0" smtClean="0">
                <a:solidFill>
                  <a:srgbClr val="002060"/>
                </a:solidFill>
              </a:rPr>
              <a:t>総合誌</a:t>
            </a:r>
            <a:r>
              <a:rPr lang="ja-JP" altLang="en-US" sz="2400" dirty="0" smtClean="0">
                <a:solidFill>
                  <a:srgbClr val="002060"/>
                </a:solidFill>
              </a:rPr>
              <a:t>は</a:t>
            </a:r>
            <a:r>
              <a:rPr lang="en-US" altLang="ja-JP" sz="2400" dirty="0" smtClean="0">
                <a:solidFill>
                  <a:srgbClr val="002060"/>
                </a:solidFill>
              </a:rPr>
              <a:t>IF</a:t>
            </a:r>
            <a:r>
              <a:rPr lang="ja-JP" altLang="ja-JP" sz="2400" dirty="0">
                <a:solidFill>
                  <a:srgbClr val="002060"/>
                </a:solidFill>
              </a:rPr>
              <a:t>が高くなる</a:t>
            </a:r>
            <a:r>
              <a:rPr lang="ja-JP" altLang="ja-JP" sz="2400" dirty="0" smtClean="0">
                <a:solidFill>
                  <a:srgbClr val="002060"/>
                </a:solidFill>
              </a:rPr>
              <a:t>。これ</a:t>
            </a:r>
            <a:r>
              <a:rPr lang="ja-JP" altLang="ja-JP" sz="2400" dirty="0">
                <a:solidFill>
                  <a:srgbClr val="002060"/>
                </a:solidFill>
              </a:rPr>
              <a:t>は、雑誌を評価するひとつの指標であり、個人を評価する指標では、本来なかった。</a:t>
            </a:r>
          </a:p>
          <a:p>
            <a:r>
              <a:rPr lang="ja-JP" altLang="ja-JP" sz="2400" dirty="0">
                <a:solidFill>
                  <a:srgbClr val="002060"/>
                </a:solidFill>
              </a:rPr>
              <a:t>それが、昨今は、個人の評価に使われている。実際は、少数の高被引用論文と大多数</a:t>
            </a:r>
            <a:r>
              <a:rPr lang="ja-JP" altLang="ja-JP" sz="2400" dirty="0" smtClean="0">
                <a:solidFill>
                  <a:srgbClr val="002060"/>
                </a:solidFill>
              </a:rPr>
              <a:t>の全く</a:t>
            </a:r>
            <a:r>
              <a:rPr lang="ja-JP" altLang="ja-JP" sz="2400" dirty="0">
                <a:solidFill>
                  <a:srgbClr val="002060"/>
                </a:solidFill>
              </a:rPr>
              <a:t>引用されない論文からなるので、個人の評価としては不適切</a:t>
            </a:r>
            <a:r>
              <a:rPr lang="ja-JP" altLang="ja-JP" sz="2400" dirty="0" smtClean="0">
                <a:solidFill>
                  <a:srgbClr val="002060"/>
                </a:solidFill>
              </a:rPr>
              <a:t>。</a:t>
            </a:r>
            <a:endParaRPr lang="en-US" altLang="ja-JP" sz="2400" dirty="0">
              <a:solidFill>
                <a:srgbClr val="002060"/>
              </a:solidFill>
            </a:endParaRPr>
          </a:p>
        </p:txBody>
      </p:sp>
    </p:spTree>
    <p:extLst>
      <p:ext uri="{BB962C8B-B14F-4D97-AF65-F5344CB8AC3E}">
        <p14:creationId xmlns:p14="http://schemas.microsoft.com/office/powerpoint/2010/main" val="6113833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3353736" y="94594"/>
            <a:ext cx="5289331" cy="725214"/>
          </a:xfrm>
        </p:spPr>
        <p:txBody>
          <a:bodyPr>
            <a:normAutofit/>
          </a:bodyPr>
          <a:lstStyle/>
          <a:p>
            <a:r>
              <a:rPr kumimoji="1" lang="ja-JP" altLang="en-US" dirty="0" smtClean="0">
                <a:solidFill>
                  <a:srgbClr val="0070C0"/>
                </a:solidFill>
              </a:rPr>
              <a:t>用語の説明（続き）</a:t>
            </a:r>
            <a:endParaRPr kumimoji="1" lang="ja-JP" altLang="en-US" sz="2700" dirty="0">
              <a:solidFill>
                <a:srgbClr val="0070C0"/>
              </a:solidFill>
            </a:endParaRPr>
          </a:p>
        </p:txBody>
      </p:sp>
      <p:sp>
        <p:nvSpPr>
          <p:cNvPr id="5" name="テキスト ボックス 4"/>
          <p:cNvSpPr txBox="1"/>
          <p:nvPr/>
        </p:nvSpPr>
        <p:spPr>
          <a:xfrm>
            <a:off x="57053" y="993226"/>
            <a:ext cx="11882699" cy="4062651"/>
          </a:xfrm>
          <a:prstGeom prst="rect">
            <a:avLst/>
          </a:prstGeom>
          <a:noFill/>
        </p:spPr>
        <p:txBody>
          <a:bodyPr wrap="square" rtlCol="0">
            <a:spAutoFit/>
          </a:bodyPr>
          <a:lstStyle/>
          <a:p>
            <a:r>
              <a:rPr kumimoji="1" lang="ja-JP" altLang="en-US" sz="2400" dirty="0" smtClean="0">
                <a:solidFill>
                  <a:srgbClr val="0070C0"/>
                </a:solidFill>
              </a:rPr>
              <a:t>２．</a:t>
            </a:r>
            <a:r>
              <a:rPr kumimoji="1" lang="ja-JP" altLang="en-US" sz="2400" dirty="0" smtClean="0">
                <a:solidFill>
                  <a:srgbClr val="FF0000"/>
                </a:solidFill>
              </a:rPr>
              <a:t>サイテーション　インデックス（</a:t>
            </a:r>
            <a:r>
              <a:rPr kumimoji="1" lang="en-US" altLang="ja-JP" sz="2400" dirty="0" smtClean="0">
                <a:solidFill>
                  <a:srgbClr val="FF0000"/>
                </a:solidFill>
              </a:rPr>
              <a:t>Citation Index (CI))</a:t>
            </a:r>
            <a:r>
              <a:rPr kumimoji="1" lang="ja-JP" altLang="en-US" sz="2400" dirty="0" smtClean="0">
                <a:solidFill>
                  <a:srgbClr val="FF0000"/>
                </a:solidFill>
              </a:rPr>
              <a:t>　引用索引</a:t>
            </a:r>
            <a:endParaRPr kumimoji="1" lang="en-US" altLang="ja-JP" sz="2400" dirty="0" smtClean="0">
              <a:solidFill>
                <a:srgbClr val="FF0000"/>
              </a:solidFill>
            </a:endParaRPr>
          </a:p>
          <a:p>
            <a:endParaRPr lang="en-US" altLang="ja-JP" sz="2400" dirty="0" smtClean="0">
              <a:solidFill>
                <a:srgbClr val="FF0000"/>
              </a:solidFill>
            </a:endParaRPr>
          </a:p>
          <a:p>
            <a:r>
              <a:rPr lang="ja-JP" altLang="en-US" sz="2400" dirty="0">
                <a:solidFill>
                  <a:schemeClr val="accent5"/>
                </a:solidFill>
              </a:rPr>
              <a:t> </a:t>
            </a:r>
            <a:r>
              <a:rPr lang="ja-JP" altLang="en-US" sz="2400" dirty="0" smtClean="0">
                <a:solidFill>
                  <a:schemeClr val="accent5"/>
                </a:solidFill>
              </a:rPr>
              <a:t>  </a:t>
            </a:r>
            <a:r>
              <a:rPr lang="ja-JP" altLang="en-US" sz="2400" dirty="0" smtClean="0">
                <a:solidFill>
                  <a:srgbClr val="002060"/>
                </a:solidFill>
              </a:rPr>
              <a:t>引用</a:t>
            </a:r>
            <a:r>
              <a:rPr lang="ja-JP" altLang="en-US" sz="2400" dirty="0">
                <a:solidFill>
                  <a:srgbClr val="002060"/>
                </a:solidFill>
              </a:rPr>
              <a:t>索引とは、文献の引用情報の</a:t>
            </a:r>
            <a:r>
              <a:rPr lang="ja-JP" altLang="en-US" sz="2400" dirty="0" smtClean="0">
                <a:solidFill>
                  <a:srgbClr val="002060"/>
                </a:solidFill>
              </a:rPr>
              <a:t>索引。</a:t>
            </a:r>
            <a:endParaRPr lang="en-US" altLang="ja-JP" sz="3200" dirty="0">
              <a:solidFill>
                <a:srgbClr val="002060"/>
              </a:solidFill>
            </a:endParaRPr>
          </a:p>
          <a:p>
            <a:endParaRPr lang="en-US" altLang="ja-JP" sz="2400" dirty="0">
              <a:solidFill>
                <a:srgbClr val="002060"/>
              </a:solidFill>
            </a:endParaRPr>
          </a:p>
          <a:p>
            <a:r>
              <a:rPr lang="ja-JP" altLang="en-US" dirty="0" smtClean="0">
                <a:solidFill>
                  <a:srgbClr val="002060"/>
                </a:solidFill>
              </a:rPr>
              <a:t>　</a:t>
            </a:r>
            <a:r>
              <a:rPr lang="ja-JP" altLang="en-US" sz="2400" dirty="0" smtClean="0">
                <a:solidFill>
                  <a:srgbClr val="002060"/>
                </a:solidFill>
              </a:rPr>
              <a:t>論文の被引用回数を調べる際に利用。</a:t>
            </a:r>
            <a:endParaRPr lang="en-US" altLang="ja-JP" sz="2400" dirty="0" smtClean="0">
              <a:solidFill>
                <a:srgbClr val="002060"/>
              </a:solidFill>
            </a:endParaRPr>
          </a:p>
          <a:p>
            <a:endParaRPr lang="en-US" altLang="ja-JP" sz="2400" dirty="0" smtClean="0">
              <a:solidFill>
                <a:srgbClr val="002060"/>
              </a:solidFill>
            </a:endParaRPr>
          </a:p>
          <a:p>
            <a:r>
              <a:rPr lang="ja-JP" altLang="en-US" dirty="0" smtClean="0">
                <a:solidFill>
                  <a:srgbClr val="002060"/>
                </a:solidFill>
              </a:rPr>
              <a:t>    </a:t>
            </a:r>
            <a:r>
              <a:rPr lang="ja-JP" altLang="en-US" sz="2400" dirty="0" smtClean="0">
                <a:solidFill>
                  <a:srgbClr val="002060"/>
                </a:solidFill>
              </a:rPr>
              <a:t>引用</a:t>
            </a:r>
            <a:r>
              <a:rPr lang="ja-JP" altLang="en-US" sz="2400" dirty="0">
                <a:solidFill>
                  <a:srgbClr val="002060"/>
                </a:solidFill>
              </a:rPr>
              <a:t>索引</a:t>
            </a:r>
            <a:r>
              <a:rPr lang="ja-JP" altLang="en-US" sz="2400" dirty="0" smtClean="0">
                <a:solidFill>
                  <a:srgbClr val="002060"/>
                </a:solidFill>
              </a:rPr>
              <a:t>から、</a:t>
            </a:r>
            <a:r>
              <a:rPr lang="ja-JP" altLang="en-US" sz="2400" dirty="0">
                <a:solidFill>
                  <a:srgbClr val="002060"/>
                </a:solidFill>
              </a:rPr>
              <a:t>「ある文献が引用している文献と、その文献が引用されている</a:t>
            </a:r>
            <a:r>
              <a:rPr lang="ja-JP" altLang="en-US" sz="2400" dirty="0" smtClean="0">
                <a:solidFill>
                  <a:srgbClr val="002060"/>
                </a:solidFill>
              </a:rPr>
              <a:t>文献</a:t>
            </a:r>
            <a:endParaRPr lang="en-US" altLang="ja-JP" sz="2400" dirty="0" smtClean="0">
              <a:solidFill>
                <a:srgbClr val="002060"/>
              </a:solidFill>
            </a:endParaRPr>
          </a:p>
          <a:p>
            <a:r>
              <a:rPr lang="ja-JP" altLang="en-US" sz="2400" dirty="0">
                <a:solidFill>
                  <a:srgbClr val="002060"/>
                </a:solidFill>
              </a:rPr>
              <a:t>　</a:t>
            </a:r>
            <a:r>
              <a:rPr lang="ja-JP" altLang="en-US" sz="2400" dirty="0" smtClean="0">
                <a:solidFill>
                  <a:srgbClr val="002060"/>
                </a:solidFill>
              </a:rPr>
              <a:t>の</a:t>
            </a:r>
            <a:r>
              <a:rPr lang="ja-JP" altLang="en-US" sz="2400" dirty="0">
                <a:solidFill>
                  <a:srgbClr val="002060"/>
                </a:solidFill>
              </a:rPr>
              <a:t>情報が分かる」ため</a:t>
            </a:r>
            <a:r>
              <a:rPr lang="ja-JP" altLang="en-US" sz="2400" dirty="0" smtClean="0">
                <a:solidFill>
                  <a:srgbClr val="002060"/>
                </a:solidFill>
              </a:rPr>
              <a:t>、</a:t>
            </a:r>
            <a:r>
              <a:rPr lang="en-US" altLang="ja-JP" sz="2400" dirty="0" smtClean="0">
                <a:solidFill>
                  <a:srgbClr val="002060"/>
                </a:solidFill>
              </a:rPr>
              <a:t> </a:t>
            </a:r>
            <a:r>
              <a:rPr lang="ja-JP" altLang="en-US" sz="2400" dirty="0" smtClean="0">
                <a:solidFill>
                  <a:srgbClr val="002060"/>
                </a:solidFill>
              </a:rPr>
              <a:t>文献間</a:t>
            </a:r>
            <a:r>
              <a:rPr lang="ja-JP" altLang="en-US" sz="2400" dirty="0">
                <a:solidFill>
                  <a:srgbClr val="002060"/>
                </a:solidFill>
              </a:rPr>
              <a:t>の引用・被引用関係の調査が</a:t>
            </a:r>
            <a:r>
              <a:rPr lang="ja-JP" altLang="en-US" sz="2400" dirty="0" smtClean="0">
                <a:solidFill>
                  <a:srgbClr val="002060"/>
                </a:solidFill>
              </a:rPr>
              <a:t>できる。</a:t>
            </a:r>
            <a:endParaRPr lang="en-US" altLang="ja-JP" sz="2400" dirty="0" smtClean="0">
              <a:solidFill>
                <a:srgbClr val="002060"/>
              </a:solidFill>
            </a:endParaRPr>
          </a:p>
          <a:p>
            <a:r>
              <a:rPr lang="ja-JP" altLang="en-US" dirty="0" smtClean="0">
                <a:solidFill>
                  <a:srgbClr val="002060"/>
                </a:solidFill>
              </a:rPr>
              <a:t>　</a:t>
            </a:r>
            <a:endParaRPr lang="ja-JP" altLang="ja-JP" sz="2400" dirty="0">
              <a:solidFill>
                <a:srgbClr val="002060"/>
              </a:solidFill>
            </a:endParaRPr>
          </a:p>
          <a:p>
            <a:r>
              <a:rPr lang="ja-JP" altLang="ja-JP" sz="2400" dirty="0">
                <a:solidFill>
                  <a:srgbClr val="002060"/>
                </a:solidFill>
              </a:rPr>
              <a:t>　</a:t>
            </a:r>
            <a:r>
              <a:rPr lang="en-US" altLang="ja-JP" sz="2400" dirty="0">
                <a:solidFill>
                  <a:srgbClr val="002060"/>
                </a:solidFill>
                <a:hlinkClick r:id="rId3"/>
              </a:rPr>
              <a:t>http://</a:t>
            </a:r>
            <a:r>
              <a:rPr lang="en-US" altLang="ja-JP" sz="2400" dirty="0" smtClean="0">
                <a:solidFill>
                  <a:srgbClr val="002060"/>
                </a:solidFill>
                <a:hlinkClick r:id="rId3"/>
              </a:rPr>
              <a:t>guides.lib.kyushu-u.ac.jp/c.php?g=775030&amp;p=5558819</a:t>
            </a:r>
            <a:endParaRPr lang="en-US" altLang="ja-JP" sz="2400" dirty="0" smtClean="0">
              <a:solidFill>
                <a:srgbClr val="002060"/>
              </a:solidFill>
            </a:endParaRPr>
          </a:p>
          <a:p>
            <a:endParaRPr lang="en-US" altLang="ja-JP" sz="2400" dirty="0">
              <a:solidFill>
                <a:schemeClr val="accent6"/>
              </a:solidFill>
            </a:endParaRPr>
          </a:p>
        </p:txBody>
      </p:sp>
    </p:spTree>
    <p:extLst>
      <p:ext uri="{BB962C8B-B14F-4D97-AF65-F5344CB8AC3E}">
        <p14:creationId xmlns:p14="http://schemas.microsoft.com/office/powerpoint/2010/main" val="27083050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3353736" y="94594"/>
            <a:ext cx="5289331" cy="725214"/>
          </a:xfrm>
        </p:spPr>
        <p:txBody>
          <a:bodyPr>
            <a:normAutofit/>
          </a:bodyPr>
          <a:lstStyle/>
          <a:p>
            <a:r>
              <a:rPr kumimoji="1" lang="ja-JP" altLang="en-US" dirty="0" smtClean="0">
                <a:solidFill>
                  <a:srgbClr val="0070C0"/>
                </a:solidFill>
              </a:rPr>
              <a:t>用語の説明（続き）</a:t>
            </a:r>
            <a:endParaRPr kumimoji="1" lang="ja-JP" altLang="en-US" sz="2700" dirty="0">
              <a:solidFill>
                <a:srgbClr val="0070C0"/>
              </a:solidFill>
            </a:endParaRPr>
          </a:p>
        </p:txBody>
      </p:sp>
      <p:sp>
        <p:nvSpPr>
          <p:cNvPr id="5" name="テキスト ボックス 4"/>
          <p:cNvSpPr txBox="1"/>
          <p:nvPr/>
        </p:nvSpPr>
        <p:spPr>
          <a:xfrm>
            <a:off x="57053" y="751488"/>
            <a:ext cx="11882699" cy="5909310"/>
          </a:xfrm>
          <a:prstGeom prst="rect">
            <a:avLst/>
          </a:prstGeom>
          <a:noFill/>
        </p:spPr>
        <p:txBody>
          <a:bodyPr wrap="square" rtlCol="0">
            <a:spAutoFit/>
          </a:bodyPr>
          <a:lstStyle/>
          <a:p>
            <a:r>
              <a:rPr kumimoji="1" lang="ja-JP" altLang="en-US" sz="2400" dirty="0" smtClean="0">
                <a:solidFill>
                  <a:srgbClr val="0070C0"/>
                </a:solidFill>
              </a:rPr>
              <a:t>３．</a:t>
            </a:r>
            <a:r>
              <a:rPr kumimoji="1" lang="ja-JP" altLang="en-US" sz="2400" dirty="0" smtClean="0">
                <a:solidFill>
                  <a:srgbClr val="FF0000"/>
                </a:solidFill>
                <a:hlinkClick r:id="rId3"/>
              </a:rPr>
              <a:t>著作権</a:t>
            </a:r>
            <a:r>
              <a:rPr kumimoji="1" lang="ja-JP" altLang="en-US" sz="2400" dirty="0" smtClean="0">
                <a:solidFill>
                  <a:srgbClr val="FF0000"/>
                </a:solidFill>
              </a:rPr>
              <a:t>　コピーライト　</a:t>
            </a:r>
            <a:r>
              <a:rPr kumimoji="1" lang="en-US" altLang="ja-JP" sz="2400" dirty="0" smtClean="0">
                <a:solidFill>
                  <a:srgbClr val="FF0000"/>
                </a:solidFill>
              </a:rPr>
              <a:t>copy right</a:t>
            </a:r>
          </a:p>
          <a:p>
            <a:endParaRPr lang="en-US" altLang="ja-JP" sz="2400" dirty="0" smtClean="0">
              <a:solidFill>
                <a:srgbClr val="FF0000"/>
              </a:solidFill>
            </a:endParaRPr>
          </a:p>
          <a:p>
            <a:r>
              <a:rPr lang="ja-JP" altLang="en-US" sz="2400" dirty="0" smtClean="0">
                <a:solidFill>
                  <a:schemeClr val="accent5"/>
                </a:solidFill>
              </a:rPr>
              <a:t>    </a:t>
            </a:r>
            <a:r>
              <a:rPr lang="ja-JP" altLang="en-US" sz="2400" dirty="0" smtClean="0">
                <a:solidFill>
                  <a:srgbClr val="002060"/>
                </a:solidFill>
              </a:rPr>
              <a:t>明確</a:t>
            </a:r>
            <a:r>
              <a:rPr lang="ja-JP" altLang="en-US" sz="2400" dirty="0">
                <a:solidFill>
                  <a:srgbClr val="002060"/>
                </a:solidFill>
              </a:rPr>
              <a:t>な形を持たない無体財産権（無形固定産</a:t>
            </a:r>
            <a:r>
              <a:rPr lang="ja-JP" altLang="en-US" sz="2400" dirty="0" smtClean="0">
                <a:solidFill>
                  <a:srgbClr val="002060"/>
                </a:solidFill>
              </a:rPr>
              <a:t>）。 </a:t>
            </a:r>
            <a:r>
              <a:rPr lang="ja-JP" altLang="en-US" sz="2400" dirty="0">
                <a:solidFill>
                  <a:srgbClr val="002060"/>
                </a:solidFill>
              </a:rPr>
              <a:t>主な</a:t>
            </a:r>
            <a:r>
              <a:rPr lang="ja-JP" altLang="en-US" sz="2400" dirty="0">
                <a:solidFill>
                  <a:srgbClr val="002060"/>
                </a:solidFill>
                <a:hlinkClick r:id="rId4" tooltip="無体財産権"/>
              </a:rPr>
              <a:t>無体財産権</a:t>
            </a:r>
            <a:r>
              <a:rPr lang="ja-JP" altLang="en-US" sz="2400" dirty="0">
                <a:solidFill>
                  <a:srgbClr val="002060"/>
                </a:solidFill>
              </a:rPr>
              <a:t>は、</a:t>
            </a:r>
            <a:r>
              <a:rPr lang="ja-JP" altLang="en-US" sz="2400" dirty="0">
                <a:solidFill>
                  <a:srgbClr val="002060"/>
                </a:solidFill>
                <a:hlinkClick r:id="rId5" tooltip="書物"/>
              </a:rPr>
              <a:t>書物</a:t>
            </a:r>
            <a:r>
              <a:rPr lang="ja-JP" altLang="en-US" sz="2400" dirty="0">
                <a:solidFill>
                  <a:srgbClr val="002060"/>
                </a:solidFill>
              </a:rPr>
              <a:t>、</a:t>
            </a:r>
            <a:r>
              <a:rPr lang="ja-JP" altLang="en-US" sz="2400" dirty="0">
                <a:solidFill>
                  <a:srgbClr val="002060"/>
                </a:solidFill>
                <a:hlinkClick r:id="rId6" tooltip="言語"/>
              </a:rPr>
              <a:t>言語</a:t>
            </a:r>
            <a:r>
              <a:rPr lang="ja-JP" altLang="en-US" sz="2400" dirty="0">
                <a:solidFill>
                  <a:srgbClr val="002060"/>
                </a:solidFill>
              </a:rPr>
              <a:t>、</a:t>
            </a:r>
            <a:r>
              <a:rPr lang="ja-JP" altLang="en-US" sz="2400" dirty="0">
                <a:solidFill>
                  <a:srgbClr val="002060"/>
                </a:solidFill>
                <a:hlinkClick r:id="rId7" tooltip="音楽"/>
              </a:rPr>
              <a:t>音楽</a:t>
            </a:r>
            <a:r>
              <a:rPr lang="ja-JP" altLang="en-US" sz="2400" dirty="0">
                <a:solidFill>
                  <a:srgbClr val="002060"/>
                </a:solidFill>
              </a:rPr>
              <a:t>、</a:t>
            </a:r>
            <a:r>
              <a:rPr lang="ja-JP" altLang="en-US" sz="2400" dirty="0">
                <a:solidFill>
                  <a:srgbClr val="002060"/>
                </a:solidFill>
                <a:hlinkClick r:id="rId8" tooltip="絵画"/>
              </a:rPr>
              <a:t>絵画</a:t>
            </a:r>
            <a:r>
              <a:rPr lang="ja-JP" altLang="en-US" sz="2400" dirty="0">
                <a:solidFill>
                  <a:srgbClr val="002060"/>
                </a:solidFill>
              </a:rPr>
              <a:t>、</a:t>
            </a:r>
            <a:r>
              <a:rPr lang="ja-JP" altLang="en-US" sz="2400" dirty="0">
                <a:solidFill>
                  <a:srgbClr val="002060"/>
                </a:solidFill>
                <a:hlinkClick r:id="rId9" tooltip="建築"/>
              </a:rPr>
              <a:t>建築</a:t>
            </a:r>
            <a:r>
              <a:rPr lang="ja-JP" altLang="en-US" sz="2400" dirty="0">
                <a:solidFill>
                  <a:srgbClr val="002060"/>
                </a:solidFill>
              </a:rPr>
              <a:t>、</a:t>
            </a:r>
            <a:r>
              <a:rPr lang="ja-JP" altLang="en-US" sz="2400" dirty="0">
                <a:solidFill>
                  <a:srgbClr val="002060"/>
                </a:solidFill>
                <a:hlinkClick r:id="rId10" tooltip="図形"/>
              </a:rPr>
              <a:t>図形</a:t>
            </a:r>
            <a:r>
              <a:rPr lang="ja-JP" altLang="en-US" sz="2400" dirty="0">
                <a:solidFill>
                  <a:srgbClr val="002060"/>
                </a:solidFill>
              </a:rPr>
              <a:t>、</a:t>
            </a:r>
            <a:r>
              <a:rPr lang="ja-JP" altLang="en-US" sz="2400" dirty="0">
                <a:solidFill>
                  <a:srgbClr val="002060"/>
                </a:solidFill>
                <a:hlinkClick r:id="rId11" tooltip="映画"/>
              </a:rPr>
              <a:t>映画</a:t>
            </a:r>
            <a:r>
              <a:rPr lang="ja-JP" altLang="en-US" sz="2400" dirty="0">
                <a:solidFill>
                  <a:srgbClr val="002060"/>
                </a:solidFill>
              </a:rPr>
              <a:t>、</a:t>
            </a:r>
            <a:r>
              <a:rPr lang="ja-JP" altLang="en-US" sz="2400" dirty="0">
                <a:solidFill>
                  <a:srgbClr val="002060"/>
                </a:solidFill>
                <a:hlinkClick r:id="rId12" tooltip="プログラム (コンピュータ)"/>
              </a:rPr>
              <a:t>コンピュータプログラム</a:t>
            </a:r>
            <a:r>
              <a:rPr lang="ja-JP" altLang="en-US" sz="2400" dirty="0" smtClean="0">
                <a:solidFill>
                  <a:srgbClr val="002060"/>
                </a:solidFill>
              </a:rPr>
              <a:t>など。</a:t>
            </a:r>
            <a:r>
              <a:rPr lang="ja-JP" altLang="en-US" sz="2400" dirty="0">
                <a:solidFill>
                  <a:srgbClr val="002060"/>
                </a:solidFill>
              </a:rPr>
              <a:t>また、特性が類似する</a:t>
            </a:r>
            <a:r>
              <a:rPr lang="ja-JP" altLang="en-US" sz="2400" dirty="0">
                <a:solidFill>
                  <a:srgbClr val="002060"/>
                </a:solidFill>
                <a:hlinkClick r:id="rId13" tooltip="特許権"/>
              </a:rPr>
              <a:t>特許権</a:t>
            </a:r>
            <a:r>
              <a:rPr lang="ja-JP" altLang="en-US" sz="2400" dirty="0">
                <a:solidFill>
                  <a:srgbClr val="002060"/>
                </a:solidFill>
              </a:rPr>
              <a:t>や</a:t>
            </a:r>
            <a:r>
              <a:rPr lang="ja-JP" altLang="en-US" sz="2400" dirty="0">
                <a:solidFill>
                  <a:srgbClr val="002060"/>
                </a:solidFill>
                <a:hlinkClick r:id="rId14" tooltip="商標権"/>
              </a:rPr>
              <a:t>商標権</a:t>
            </a:r>
            <a:r>
              <a:rPr lang="ja-JP" altLang="en-US" sz="2400" dirty="0">
                <a:solidFill>
                  <a:srgbClr val="002060"/>
                </a:solidFill>
              </a:rPr>
              <a:t>も含めて、</a:t>
            </a:r>
            <a:r>
              <a:rPr lang="ja-JP" altLang="en-US" sz="2400" dirty="0">
                <a:solidFill>
                  <a:srgbClr val="002060"/>
                </a:solidFill>
                <a:hlinkClick r:id="rId15" tooltip="知的財産権"/>
              </a:rPr>
              <a:t>知的財産権</a:t>
            </a:r>
            <a:r>
              <a:rPr lang="ja-JP" altLang="en-US" sz="2400" dirty="0">
                <a:solidFill>
                  <a:srgbClr val="002060"/>
                </a:solidFill>
              </a:rPr>
              <a:t>と呼称する場合もある</a:t>
            </a:r>
            <a:r>
              <a:rPr lang="ja-JP" altLang="en-US" sz="2400" dirty="0" smtClean="0">
                <a:solidFill>
                  <a:srgbClr val="002060"/>
                </a:solidFill>
              </a:rPr>
              <a:t>。</a:t>
            </a:r>
            <a:endParaRPr lang="en-US" altLang="ja-JP" sz="2400" dirty="0" smtClean="0">
              <a:solidFill>
                <a:srgbClr val="002060"/>
              </a:solidFill>
            </a:endParaRPr>
          </a:p>
          <a:p>
            <a:r>
              <a:rPr lang="en-US" altLang="ja-JP" sz="2400" dirty="0">
                <a:solidFill>
                  <a:srgbClr val="002060"/>
                </a:solidFill>
              </a:rPr>
              <a:t> </a:t>
            </a:r>
            <a:r>
              <a:rPr lang="en-US" altLang="ja-JP" sz="2400" dirty="0" smtClean="0">
                <a:solidFill>
                  <a:srgbClr val="002060"/>
                </a:solidFill>
              </a:rPr>
              <a:t> </a:t>
            </a:r>
          </a:p>
          <a:p>
            <a:r>
              <a:rPr lang="en-US" altLang="ja-JP" dirty="0" smtClean="0">
                <a:solidFill>
                  <a:srgbClr val="002060"/>
                </a:solidFill>
              </a:rPr>
              <a:t>   </a:t>
            </a:r>
            <a:r>
              <a:rPr lang="ja-JP" altLang="ja-JP" dirty="0" smtClean="0">
                <a:solidFill>
                  <a:srgbClr val="002060"/>
                </a:solidFill>
              </a:rPr>
              <a:t>他人</a:t>
            </a:r>
            <a:r>
              <a:rPr lang="ja-JP" altLang="ja-JP" dirty="0">
                <a:solidFill>
                  <a:srgbClr val="002060"/>
                </a:solidFill>
              </a:rPr>
              <a:t>のコンテンツを盗んで使うことを「剽窃（ひょうせつ）」とも言います</a:t>
            </a:r>
            <a:r>
              <a:rPr lang="ja-JP" altLang="ja-JP" dirty="0" smtClean="0">
                <a:solidFill>
                  <a:srgbClr val="002060"/>
                </a:solidFill>
              </a:rPr>
              <a:t>。</a:t>
            </a:r>
            <a:r>
              <a:rPr lang="en-US" altLang="ja-JP" dirty="0">
                <a:solidFill>
                  <a:srgbClr val="002060"/>
                </a:solidFill>
              </a:rPr>
              <a:t> </a:t>
            </a:r>
            <a:endParaRPr lang="en-US" altLang="ja-JP" dirty="0" smtClean="0">
              <a:solidFill>
                <a:srgbClr val="002060"/>
              </a:solidFill>
            </a:endParaRPr>
          </a:p>
          <a:p>
            <a:r>
              <a:rPr lang="ja-JP" altLang="en-US" b="1" dirty="0">
                <a:solidFill>
                  <a:srgbClr val="002060"/>
                </a:solidFill>
              </a:rPr>
              <a:t>コピーコンテンツとは、別のページの別のコンテンツと全く同じ、もしくは完全ではないにせよ非常に似通っている内容のコンテンツ</a:t>
            </a:r>
            <a:endParaRPr lang="ja-JP" altLang="ja-JP" dirty="0">
              <a:solidFill>
                <a:srgbClr val="002060"/>
              </a:solidFill>
            </a:endParaRPr>
          </a:p>
          <a:p>
            <a:r>
              <a:rPr lang="ja-JP" altLang="ja-JP" dirty="0">
                <a:solidFill>
                  <a:srgbClr val="002060"/>
                </a:solidFill>
              </a:rPr>
              <a:t>コピーコンテンツは、著作者の権利を侵害するために違法とされています</a:t>
            </a:r>
            <a:r>
              <a:rPr lang="ja-JP" altLang="ja-JP" dirty="0" smtClean="0">
                <a:solidFill>
                  <a:srgbClr val="002060"/>
                </a:solidFill>
              </a:rPr>
              <a:t>。</a:t>
            </a:r>
            <a:r>
              <a:rPr lang="en-US" altLang="ja-JP" dirty="0">
                <a:solidFill>
                  <a:srgbClr val="002060"/>
                </a:solidFill>
              </a:rPr>
              <a:t> </a:t>
            </a:r>
            <a:endParaRPr lang="ja-JP" altLang="ja-JP" dirty="0">
              <a:solidFill>
                <a:srgbClr val="002060"/>
              </a:solidFill>
            </a:endParaRPr>
          </a:p>
          <a:p>
            <a:r>
              <a:rPr lang="ja-JP" altLang="ja-JP" dirty="0">
                <a:solidFill>
                  <a:srgbClr val="002060"/>
                </a:solidFill>
              </a:rPr>
              <a:t>ただ、どんな場合でも許されないわけではなく、次のような場合には著作権を違反したことにはなりません。</a:t>
            </a:r>
          </a:p>
          <a:p>
            <a:r>
              <a:rPr lang="ja-JP" altLang="ja-JP" dirty="0">
                <a:solidFill>
                  <a:srgbClr val="002060"/>
                </a:solidFill>
              </a:rPr>
              <a:t>・著作者の許可をもらっていた場合</a:t>
            </a:r>
          </a:p>
          <a:p>
            <a:r>
              <a:rPr lang="ja-JP" altLang="ja-JP" dirty="0">
                <a:solidFill>
                  <a:srgbClr val="002060"/>
                </a:solidFill>
              </a:rPr>
              <a:t>・私的使用のために複製する場合（音楽や映像のダウンロードはダメ）</a:t>
            </a:r>
          </a:p>
          <a:p>
            <a:r>
              <a:rPr lang="ja-JP" altLang="ja-JP" dirty="0">
                <a:solidFill>
                  <a:srgbClr val="002060"/>
                </a:solidFill>
              </a:rPr>
              <a:t>・引用</a:t>
            </a:r>
          </a:p>
          <a:p>
            <a:r>
              <a:rPr lang="ja-JP" altLang="ja-JP" dirty="0">
                <a:solidFill>
                  <a:srgbClr val="002060"/>
                </a:solidFill>
              </a:rPr>
              <a:t>など。</a:t>
            </a:r>
          </a:p>
          <a:p>
            <a:r>
              <a:rPr lang="ja-JP" altLang="ja-JP" dirty="0">
                <a:solidFill>
                  <a:srgbClr val="002060"/>
                </a:solidFill>
              </a:rPr>
              <a:t>つまり、コピーそのものがダメなわけではなく、著作権を侵害するコピーコンテンツが違法となります。</a:t>
            </a:r>
          </a:p>
          <a:p>
            <a:r>
              <a:rPr lang="ja-JP" altLang="ja-JP" dirty="0">
                <a:solidFill>
                  <a:srgbClr val="002060"/>
                </a:solidFill>
              </a:rPr>
              <a:t>著作物が自由に使用できる場合について詳しく知りたい人は、以下のページを見て下さい。</a:t>
            </a:r>
          </a:p>
          <a:p>
            <a:r>
              <a:rPr lang="ja-JP" altLang="ja-JP" dirty="0">
                <a:solidFill>
                  <a:srgbClr val="002060"/>
                </a:solidFill>
              </a:rPr>
              <a:t>・著作物が自由に使用できる場合（</a:t>
            </a:r>
            <a:r>
              <a:rPr lang="en-US" altLang="ja-JP" dirty="0">
                <a:solidFill>
                  <a:srgbClr val="002060"/>
                </a:solidFill>
              </a:rPr>
              <a:t>by </a:t>
            </a:r>
            <a:r>
              <a:rPr lang="ja-JP" altLang="ja-JP" dirty="0">
                <a:solidFill>
                  <a:srgbClr val="002060"/>
                </a:solidFill>
              </a:rPr>
              <a:t>公益社団法人著作権情報センター</a:t>
            </a:r>
            <a:r>
              <a:rPr lang="ja-JP" altLang="ja-JP" dirty="0" smtClean="0">
                <a:solidFill>
                  <a:srgbClr val="002060"/>
                </a:solidFill>
              </a:rPr>
              <a:t>）</a:t>
            </a:r>
            <a:endParaRPr lang="en-US" altLang="ja-JP" dirty="0" smtClean="0">
              <a:solidFill>
                <a:srgbClr val="002060"/>
              </a:solidFill>
            </a:endParaRPr>
          </a:p>
          <a:p>
            <a:r>
              <a:rPr lang="en-US" altLang="ja-JP" dirty="0">
                <a:solidFill>
                  <a:srgbClr val="002060"/>
                </a:solidFill>
                <a:hlinkClick r:id="rId16"/>
              </a:rPr>
              <a:t>http://</a:t>
            </a:r>
            <a:r>
              <a:rPr lang="en-US" altLang="ja-JP" dirty="0" smtClean="0">
                <a:solidFill>
                  <a:srgbClr val="002060"/>
                </a:solidFill>
                <a:hlinkClick r:id="rId16"/>
              </a:rPr>
              <a:t>www.cric.or.jp/qa/hajime/hajime7.html</a:t>
            </a:r>
            <a:endParaRPr lang="en-US" altLang="ja-JP" sz="2400" dirty="0">
              <a:solidFill>
                <a:srgbClr val="002060"/>
              </a:solidFill>
            </a:endParaRPr>
          </a:p>
        </p:txBody>
      </p:sp>
    </p:spTree>
    <p:extLst>
      <p:ext uri="{BB962C8B-B14F-4D97-AF65-F5344CB8AC3E}">
        <p14:creationId xmlns:p14="http://schemas.microsoft.com/office/powerpoint/2010/main" val="5546118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857296" y="154918"/>
            <a:ext cx="4343400" cy="801523"/>
          </a:xfrm>
        </p:spPr>
        <p:txBody>
          <a:bodyPr>
            <a:normAutofit/>
          </a:bodyPr>
          <a:lstStyle/>
          <a:p>
            <a:pPr algn="ctr"/>
            <a:r>
              <a:rPr lang="ja-JP" altLang="en-US" dirty="0" smtClean="0">
                <a:solidFill>
                  <a:srgbClr val="0070C0"/>
                </a:solidFill>
              </a:rPr>
              <a:t>研究不正とは</a:t>
            </a:r>
            <a:endParaRPr kumimoji="1" lang="ja-JP" altLang="en-US" dirty="0">
              <a:solidFill>
                <a:srgbClr val="0070C0"/>
              </a:solidFill>
            </a:endParaRPr>
          </a:p>
        </p:txBody>
      </p:sp>
      <p:sp>
        <p:nvSpPr>
          <p:cNvPr id="4" name="テキスト ボックス 3"/>
          <p:cNvSpPr txBox="1"/>
          <p:nvPr/>
        </p:nvSpPr>
        <p:spPr>
          <a:xfrm>
            <a:off x="214041" y="840831"/>
            <a:ext cx="11880175" cy="6001643"/>
          </a:xfrm>
          <a:prstGeom prst="rect">
            <a:avLst/>
          </a:prstGeom>
          <a:noFill/>
        </p:spPr>
        <p:txBody>
          <a:bodyPr wrap="none" rtlCol="0">
            <a:spAutoFit/>
          </a:bodyPr>
          <a:lstStyle/>
          <a:p>
            <a:r>
              <a:rPr lang="ja-JP" altLang="en-US" sz="2400" dirty="0" smtClean="0">
                <a:solidFill>
                  <a:srgbClr val="0070C0"/>
                </a:solidFill>
              </a:rPr>
              <a:t>科学の不正行為　</a:t>
            </a:r>
            <a:endParaRPr lang="en-US" altLang="ja-JP" sz="2400" dirty="0" smtClean="0">
              <a:solidFill>
                <a:srgbClr val="0070C0"/>
              </a:solidFill>
            </a:endParaRPr>
          </a:p>
          <a:p>
            <a:endParaRPr lang="en-US" altLang="ja-JP" sz="2400" dirty="0">
              <a:solidFill>
                <a:srgbClr val="0070C0"/>
              </a:solidFill>
            </a:endParaRPr>
          </a:p>
          <a:p>
            <a:r>
              <a:rPr lang="en-US" altLang="ja-JP" sz="2400" dirty="0" smtClean="0">
                <a:solidFill>
                  <a:srgbClr val="0070C0"/>
                </a:solidFill>
              </a:rPr>
              <a:t>  </a:t>
            </a:r>
            <a:r>
              <a:rPr lang="ja-JP" altLang="en-US" sz="2400" dirty="0" smtClean="0">
                <a:solidFill>
                  <a:srgbClr val="002060"/>
                </a:solidFill>
              </a:rPr>
              <a:t>文科省の特定不正行為</a:t>
            </a:r>
            <a:r>
              <a:rPr lang="ja-JP" altLang="en-US" sz="2400" dirty="0" smtClean="0">
                <a:solidFill>
                  <a:srgbClr val="0070C0"/>
                </a:solidFill>
              </a:rPr>
              <a:t>　</a:t>
            </a:r>
            <a:r>
              <a:rPr lang="en-US" altLang="ja-JP" sz="2400" dirty="0" smtClean="0">
                <a:solidFill>
                  <a:srgbClr val="FF0000"/>
                </a:solidFill>
              </a:rPr>
              <a:t>FFP</a:t>
            </a:r>
          </a:p>
          <a:p>
            <a:endParaRPr lang="en-US" altLang="ja-JP" sz="2400" dirty="0">
              <a:solidFill>
                <a:srgbClr val="0070C0"/>
              </a:solidFill>
            </a:endParaRPr>
          </a:p>
          <a:p>
            <a:r>
              <a:rPr lang="ja-JP" altLang="en-US" sz="2400" dirty="0" smtClean="0">
                <a:solidFill>
                  <a:srgbClr val="0070C0"/>
                </a:solidFill>
              </a:rPr>
              <a:t>　ねつ造　</a:t>
            </a:r>
            <a:r>
              <a:rPr lang="en-US" altLang="ja-JP" sz="2400" dirty="0" smtClean="0">
                <a:solidFill>
                  <a:srgbClr val="FF0000"/>
                </a:solidFill>
              </a:rPr>
              <a:t>F</a:t>
            </a:r>
            <a:r>
              <a:rPr lang="en-US" altLang="ja-JP" sz="2400" dirty="0" smtClean="0">
                <a:solidFill>
                  <a:srgbClr val="0070C0"/>
                </a:solidFill>
              </a:rPr>
              <a:t>abrication</a:t>
            </a:r>
          </a:p>
          <a:p>
            <a:r>
              <a:rPr lang="ja-JP" altLang="en-US" sz="2400" dirty="0">
                <a:solidFill>
                  <a:srgbClr val="0070C0"/>
                </a:solidFill>
              </a:rPr>
              <a:t>　</a:t>
            </a:r>
            <a:r>
              <a:rPr lang="ja-JP" altLang="en-US" sz="2400" dirty="0" smtClean="0">
                <a:solidFill>
                  <a:srgbClr val="0070C0"/>
                </a:solidFill>
              </a:rPr>
              <a:t>偽造（改ざん）</a:t>
            </a:r>
            <a:r>
              <a:rPr lang="en-US" altLang="ja-JP" sz="2400" dirty="0" smtClean="0">
                <a:solidFill>
                  <a:srgbClr val="FF0000"/>
                </a:solidFill>
              </a:rPr>
              <a:t>F</a:t>
            </a:r>
            <a:r>
              <a:rPr lang="en-US" altLang="ja-JP" sz="2400" dirty="0" smtClean="0">
                <a:solidFill>
                  <a:srgbClr val="0070C0"/>
                </a:solidFill>
              </a:rPr>
              <a:t>alsification</a:t>
            </a:r>
          </a:p>
          <a:p>
            <a:r>
              <a:rPr lang="ja-JP" altLang="en-US" sz="2400" dirty="0">
                <a:solidFill>
                  <a:srgbClr val="0070C0"/>
                </a:solidFill>
              </a:rPr>
              <a:t>　</a:t>
            </a:r>
            <a:r>
              <a:rPr lang="ja-JP" altLang="en-US" sz="2400" dirty="0" smtClean="0">
                <a:solidFill>
                  <a:srgbClr val="0070C0"/>
                </a:solidFill>
              </a:rPr>
              <a:t>盗用 </a:t>
            </a:r>
            <a:r>
              <a:rPr lang="en-US" altLang="ja-JP" sz="2400" dirty="0" smtClean="0">
                <a:solidFill>
                  <a:srgbClr val="FF0000"/>
                </a:solidFill>
              </a:rPr>
              <a:t>P</a:t>
            </a:r>
            <a:r>
              <a:rPr lang="en-US" altLang="ja-JP" sz="2400" dirty="0" smtClean="0">
                <a:solidFill>
                  <a:srgbClr val="0070C0"/>
                </a:solidFill>
              </a:rPr>
              <a:t>lagiarism</a:t>
            </a:r>
          </a:p>
          <a:p>
            <a:endParaRPr lang="en-US" altLang="ja-JP" sz="2400" dirty="0" smtClean="0">
              <a:solidFill>
                <a:srgbClr val="0070C0"/>
              </a:solidFill>
            </a:endParaRPr>
          </a:p>
          <a:p>
            <a:r>
              <a:rPr lang="ja-JP" altLang="en-US" sz="2400" dirty="0" smtClean="0">
                <a:solidFill>
                  <a:srgbClr val="002060"/>
                </a:solidFill>
              </a:rPr>
              <a:t>それ</a:t>
            </a:r>
            <a:r>
              <a:rPr lang="ja-JP" altLang="en-US" sz="2400" dirty="0">
                <a:solidFill>
                  <a:srgbClr val="002060"/>
                </a:solidFill>
              </a:rPr>
              <a:t>以外</a:t>
            </a:r>
            <a:r>
              <a:rPr lang="ja-JP" altLang="en-US" sz="2400" dirty="0" smtClean="0">
                <a:solidFill>
                  <a:srgbClr val="002060"/>
                </a:solidFill>
              </a:rPr>
              <a:t>に</a:t>
            </a:r>
            <a:r>
              <a:rPr lang="ja-JP" altLang="en-US" sz="2400" dirty="0">
                <a:solidFill>
                  <a:srgbClr val="002060"/>
                </a:solidFill>
              </a:rPr>
              <a:t>、</a:t>
            </a:r>
            <a:endParaRPr lang="en-US" altLang="ja-JP" sz="2400" dirty="0">
              <a:solidFill>
                <a:srgbClr val="002060"/>
              </a:solidFill>
            </a:endParaRPr>
          </a:p>
          <a:p>
            <a:r>
              <a:rPr lang="ja-JP" altLang="en-US" sz="2400" dirty="0" smtClean="0">
                <a:solidFill>
                  <a:srgbClr val="002060"/>
                </a:solidFill>
              </a:rPr>
              <a:t>　マイナスデータの意図的な除外や改変</a:t>
            </a:r>
            <a:endParaRPr lang="en-US" altLang="ja-JP" sz="2400" dirty="0" smtClean="0">
              <a:solidFill>
                <a:srgbClr val="002060"/>
              </a:solidFill>
            </a:endParaRPr>
          </a:p>
          <a:p>
            <a:r>
              <a:rPr lang="ja-JP" altLang="en-US" sz="2400" dirty="0">
                <a:solidFill>
                  <a:srgbClr val="002060"/>
                </a:solidFill>
              </a:rPr>
              <a:t>　</a:t>
            </a:r>
            <a:r>
              <a:rPr lang="ja-JP" altLang="en-US" sz="2400" dirty="0" smtClean="0">
                <a:solidFill>
                  <a:srgbClr val="002060"/>
                </a:solidFill>
              </a:rPr>
              <a:t>貢献のない研究組織のトップを著者に入れる「ギフト・オーサーシップ」</a:t>
            </a:r>
            <a:endParaRPr lang="en-US" altLang="ja-JP" sz="2400" dirty="0" smtClean="0">
              <a:solidFill>
                <a:srgbClr val="002060"/>
              </a:solidFill>
            </a:endParaRPr>
          </a:p>
          <a:p>
            <a:endParaRPr lang="en-US" altLang="ja-JP" sz="2400" dirty="0">
              <a:solidFill>
                <a:srgbClr val="002060"/>
              </a:solidFill>
            </a:endParaRPr>
          </a:p>
          <a:p>
            <a:r>
              <a:rPr lang="ja-JP" altLang="en-US" sz="2400" dirty="0">
                <a:solidFill>
                  <a:srgbClr val="002060"/>
                </a:solidFill>
              </a:rPr>
              <a:t>　</a:t>
            </a:r>
            <a:r>
              <a:rPr lang="ja-JP" altLang="en-US" sz="2400" dirty="0" smtClean="0">
                <a:solidFill>
                  <a:srgbClr val="002060"/>
                </a:solidFill>
              </a:rPr>
              <a:t>最初の３つは、普通の研究者は行わない（と思う）。</a:t>
            </a:r>
            <a:endParaRPr lang="en-US" altLang="ja-JP" sz="2400" dirty="0" smtClean="0">
              <a:solidFill>
                <a:srgbClr val="002060"/>
              </a:solidFill>
            </a:endParaRPr>
          </a:p>
          <a:p>
            <a:r>
              <a:rPr lang="ja-JP" altLang="en-US" sz="2400" dirty="0" smtClean="0">
                <a:solidFill>
                  <a:srgbClr val="002060"/>
                </a:solidFill>
              </a:rPr>
              <a:t>が、後の二つはあり得る（と思う）。論文数を増やすことが評価につながるので、</a:t>
            </a:r>
            <a:endParaRPr lang="en-US" altLang="ja-JP" sz="2400" dirty="0" smtClean="0">
              <a:solidFill>
                <a:srgbClr val="002060"/>
              </a:solidFill>
            </a:endParaRPr>
          </a:p>
          <a:p>
            <a:r>
              <a:rPr lang="ja-JP" altLang="en-US" sz="2400" dirty="0" smtClean="0">
                <a:solidFill>
                  <a:srgbClr val="002060"/>
                </a:solidFill>
              </a:rPr>
              <a:t>ギフト・オーサーシップとまではいかなくても、貢献度があまりなく謝辞ですむ</a:t>
            </a:r>
            <a:endParaRPr lang="en-US" altLang="ja-JP" sz="2400" dirty="0" smtClean="0">
              <a:solidFill>
                <a:srgbClr val="002060"/>
              </a:solidFill>
            </a:endParaRPr>
          </a:p>
          <a:p>
            <a:r>
              <a:rPr lang="ja-JP" altLang="en-US" sz="2400" dirty="0">
                <a:solidFill>
                  <a:srgbClr val="002060"/>
                </a:solidFill>
              </a:rPr>
              <a:t>程度</a:t>
            </a:r>
            <a:r>
              <a:rPr lang="ja-JP" altLang="en-US" sz="2400" dirty="0" smtClean="0">
                <a:solidFill>
                  <a:srgbClr val="002060"/>
                </a:solidFill>
              </a:rPr>
              <a:t>の</a:t>
            </a:r>
            <a:r>
              <a:rPr lang="ja-JP" altLang="en-US" sz="2400" dirty="0">
                <a:solidFill>
                  <a:srgbClr val="002060"/>
                </a:solidFill>
              </a:rPr>
              <a:t>場合</a:t>
            </a:r>
            <a:r>
              <a:rPr lang="ja-JP" altLang="en-US" sz="2400" dirty="0" smtClean="0">
                <a:solidFill>
                  <a:srgbClr val="002060"/>
                </a:solidFill>
              </a:rPr>
              <a:t>でも</a:t>
            </a:r>
            <a:r>
              <a:rPr lang="ja-JP" altLang="en-US" sz="2400" dirty="0">
                <a:solidFill>
                  <a:srgbClr val="002060"/>
                </a:solidFill>
              </a:rPr>
              <a:t>、</a:t>
            </a:r>
            <a:r>
              <a:rPr lang="ja-JP" altLang="en-US" sz="2400" dirty="0" smtClean="0">
                <a:solidFill>
                  <a:srgbClr val="002060"/>
                </a:solidFill>
              </a:rPr>
              <a:t>お互いの論文に相手の名前を載せることはあり得る（と思う）。</a:t>
            </a:r>
            <a:r>
              <a:rPr lang="ja-JP" altLang="en-US" sz="2400" dirty="0"/>
              <a:t>　</a:t>
            </a:r>
            <a:endParaRPr lang="ja-JP" altLang="ja-JP" sz="2400" dirty="0">
              <a:solidFill>
                <a:srgbClr val="0070C0"/>
              </a:solidFill>
            </a:endParaRPr>
          </a:p>
        </p:txBody>
      </p:sp>
    </p:spTree>
    <p:extLst>
      <p:ext uri="{BB962C8B-B14F-4D97-AF65-F5344CB8AC3E}">
        <p14:creationId xmlns:p14="http://schemas.microsoft.com/office/powerpoint/2010/main" val="18383886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p:cNvSpPr/>
          <p:nvPr/>
        </p:nvSpPr>
        <p:spPr>
          <a:xfrm>
            <a:off x="1828801" y="1282700"/>
            <a:ext cx="8189310" cy="5016758"/>
          </a:xfrm>
          <a:prstGeom prst="rect">
            <a:avLst/>
          </a:prstGeom>
        </p:spPr>
        <p:txBody>
          <a:bodyPr wrap="square">
            <a:spAutoFit/>
          </a:bodyPr>
          <a:lstStyle/>
          <a:p>
            <a:r>
              <a:rPr lang="ja-JP" altLang="en-US" sz="2000" b="0" i="0" u="none" strike="noStrike" dirty="0" smtClean="0">
                <a:solidFill>
                  <a:srgbClr val="002060"/>
                </a:solidFill>
                <a:effectLst/>
                <a:latin typeface="Arial" panose="020B0604020202020204" pitchFamily="34" charset="0"/>
              </a:rPr>
              <a:t>対象とする不正行為は、故意又は研究者としてわきまえるべき基本的な注意義務を著しく怠ったことによる、投稿論文など発表された研究成果の中に示されたデータや調査結果等の捏造、改ざん及び盗用である（以下「</a:t>
            </a:r>
            <a:r>
              <a:rPr lang="ja-JP" altLang="en-US" sz="2000" b="0" i="0" u="none" strike="noStrike" dirty="0" smtClean="0">
                <a:solidFill>
                  <a:srgbClr val="FF0000"/>
                </a:solidFill>
                <a:effectLst/>
                <a:latin typeface="Arial" panose="020B0604020202020204" pitchFamily="34" charset="0"/>
              </a:rPr>
              <a:t>特定不正行為</a:t>
            </a:r>
            <a:r>
              <a:rPr lang="ja-JP" altLang="en-US" sz="2000" b="0" i="0" u="none" strike="noStrike" dirty="0" smtClean="0">
                <a:solidFill>
                  <a:srgbClr val="002060"/>
                </a:solidFill>
                <a:effectLst/>
                <a:latin typeface="Arial" panose="020B0604020202020204" pitchFamily="34" charset="0"/>
              </a:rPr>
              <a:t>」という。）。</a:t>
            </a:r>
            <a:endParaRPr lang="en-US" altLang="ja-JP" sz="2000" b="0" i="0" u="none" strike="noStrike" dirty="0" smtClean="0">
              <a:solidFill>
                <a:srgbClr val="002060"/>
              </a:solidFill>
              <a:effectLst/>
              <a:latin typeface="Arial" panose="020B0604020202020204" pitchFamily="34" charset="0"/>
            </a:endParaRPr>
          </a:p>
          <a:p>
            <a:r>
              <a:rPr lang="ja-JP" altLang="en-US" sz="2000" dirty="0" smtClean="0">
                <a:solidFill>
                  <a:srgbClr val="002060"/>
                </a:solidFill>
              </a:rPr>
              <a:t/>
            </a:r>
            <a:br>
              <a:rPr lang="ja-JP" altLang="en-US" sz="2000" dirty="0" smtClean="0">
                <a:solidFill>
                  <a:srgbClr val="002060"/>
                </a:solidFill>
              </a:rPr>
            </a:br>
            <a:r>
              <a:rPr lang="ja-JP" altLang="en-US" sz="2000" b="0" i="0" u="none" strike="noStrike" dirty="0" smtClean="0">
                <a:solidFill>
                  <a:srgbClr val="002060"/>
                </a:solidFill>
                <a:effectLst/>
                <a:latin typeface="Arial" panose="020B0604020202020204" pitchFamily="34" charset="0"/>
              </a:rPr>
              <a:t>（</a:t>
            </a:r>
            <a:r>
              <a:rPr lang="en-US" altLang="ja-JP" sz="2000" b="0" i="0" u="none" strike="noStrike" dirty="0" smtClean="0">
                <a:solidFill>
                  <a:srgbClr val="002060"/>
                </a:solidFill>
                <a:effectLst/>
                <a:latin typeface="Arial" panose="020B0604020202020204" pitchFamily="34" charset="0"/>
              </a:rPr>
              <a:t>1</a:t>
            </a:r>
            <a:r>
              <a:rPr lang="ja-JP" altLang="en-US" sz="2000" b="0" i="0" u="none" strike="noStrike" dirty="0" smtClean="0">
                <a:solidFill>
                  <a:srgbClr val="002060"/>
                </a:solidFill>
                <a:effectLst/>
                <a:latin typeface="Arial" panose="020B0604020202020204" pitchFamily="34" charset="0"/>
              </a:rPr>
              <a:t>）捏造</a:t>
            </a:r>
          </a:p>
          <a:p>
            <a:r>
              <a:rPr lang="ja-JP" altLang="en-US" sz="2000" b="0" i="0" u="none" strike="noStrike" dirty="0" smtClean="0">
                <a:solidFill>
                  <a:srgbClr val="002060"/>
                </a:solidFill>
                <a:effectLst/>
                <a:latin typeface="Arial" panose="020B0604020202020204" pitchFamily="34" charset="0"/>
              </a:rPr>
              <a:t>　　存在しないデータ、研究結果等を作成すること。</a:t>
            </a:r>
            <a:endParaRPr lang="en-US" altLang="ja-JP" sz="2000" b="0" i="0" u="none" strike="noStrike" dirty="0" smtClean="0">
              <a:solidFill>
                <a:srgbClr val="002060"/>
              </a:solidFill>
              <a:effectLst/>
              <a:latin typeface="Arial" panose="020B0604020202020204" pitchFamily="34" charset="0"/>
            </a:endParaRPr>
          </a:p>
          <a:p>
            <a:endParaRPr lang="ja-JP" altLang="en-US" sz="2000" b="0" i="0" u="none" strike="noStrike" dirty="0" smtClean="0">
              <a:solidFill>
                <a:srgbClr val="002060"/>
              </a:solidFill>
              <a:effectLst/>
              <a:latin typeface="Arial" panose="020B0604020202020204" pitchFamily="34" charset="0"/>
            </a:endParaRPr>
          </a:p>
          <a:p>
            <a:r>
              <a:rPr lang="ja-JP" altLang="en-US" sz="2000" b="0" i="0" u="none" strike="noStrike" dirty="0" smtClean="0">
                <a:solidFill>
                  <a:srgbClr val="002060"/>
                </a:solidFill>
                <a:effectLst/>
                <a:latin typeface="Arial" panose="020B0604020202020204" pitchFamily="34" charset="0"/>
              </a:rPr>
              <a:t>（</a:t>
            </a:r>
            <a:r>
              <a:rPr lang="en-US" altLang="ja-JP" sz="2000" b="0" i="0" u="none" strike="noStrike" dirty="0" smtClean="0">
                <a:solidFill>
                  <a:srgbClr val="002060"/>
                </a:solidFill>
                <a:effectLst/>
                <a:latin typeface="Arial" panose="020B0604020202020204" pitchFamily="34" charset="0"/>
              </a:rPr>
              <a:t>2</a:t>
            </a:r>
            <a:r>
              <a:rPr lang="ja-JP" altLang="en-US" sz="2000" b="0" i="0" u="none" strike="noStrike" dirty="0" smtClean="0">
                <a:solidFill>
                  <a:srgbClr val="002060"/>
                </a:solidFill>
                <a:effectLst/>
                <a:latin typeface="Arial" panose="020B0604020202020204" pitchFamily="34" charset="0"/>
              </a:rPr>
              <a:t>）改ざん</a:t>
            </a:r>
          </a:p>
          <a:p>
            <a:r>
              <a:rPr lang="ja-JP" altLang="en-US" sz="2000" b="0" i="0" u="none" strike="noStrike" dirty="0" smtClean="0">
                <a:solidFill>
                  <a:srgbClr val="002060"/>
                </a:solidFill>
                <a:effectLst/>
                <a:latin typeface="Arial" panose="020B0604020202020204" pitchFamily="34" charset="0"/>
              </a:rPr>
              <a:t>　　研究資料・機器・過程を変更する操作を行い、データ、研究活動</a:t>
            </a:r>
            <a:endParaRPr lang="en-US" altLang="ja-JP" sz="2000" b="0" i="0" u="none" strike="noStrike" dirty="0" smtClean="0">
              <a:solidFill>
                <a:srgbClr val="002060"/>
              </a:solidFill>
              <a:effectLst/>
              <a:latin typeface="Arial" panose="020B0604020202020204" pitchFamily="34" charset="0"/>
            </a:endParaRPr>
          </a:p>
          <a:p>
            <a:r>
              <a:rPr lang="ja-JP" altLang="en-US" sz="2000" dirty="0">
                <a:solidFill>
                  <a:srgbClr val="002060"/>
                </a:solidFill>
                <a:latin typeface="Arial" panose="020B0604020202020204" pitchFamily="34" charset="0"/>
              </a:rPr>
              <a:t>　</a:t>
            </a:r>
            <a:r>
              <a:rPr lang="ja-JP" altLang="en-US" sz="2000" b="0" i="0" u="none" strike="noStrike" dirty="0" smtClean="0">
                <a:solidFill>
                  <a:srgbClr val="002060"/>
                </a:solidFill>
                <a:effectLst/>
                <a:latin typeface="Arial" panose="020B0604020202020204" pitchFamily="34" charset="0"/>
              </a:rPr>
              <a:t>によって得られた結果等を真正でないものに加工すること。</a:t>
            </a:r>
            <a:endParaRPr lang="en-US" altLang="ja-JP" sz="2000" b="0" i="0" u="none" strike="noStrike" dirty="0" smtClean="0">
              <a:solidFill>
                <a:srgbClr val="002060"/>
              </a:solidFill>
              <a:effectLst/>
              <a:latin typeface="Arial" panose="020B0604020202020204" pitchFamily="34" charset="0"/>
            </a:endParaRPr>
          </a:p>
          <a:p>
            <a:endParaRPr lang="ja-JP" altLang="en-US" sz="2000" b="0" i="0" u="none" strike="noStrike" dirty="0" smtClean="0">
              <a:solidFill>
                <a:srgbClr val="002060"/>
              </a:solidFill>
              <a:effectLst/>
              <a:latin typeface="Arial" panose="020B0604020202020204" pitchFamily="34" charset="0"/>
            </a:endParaRPr>
          </a:p>
          <a:p>
            <a:r>
              <a:rPr lang="ja-JP" altLang="en-US" sz="2000" b="0" i="0" u="none" strike="noStrike" dirty="0" smtClean="0">
                <a:solidFill>
                  <a:srgbClr val="002060"/>
                </a:solidFill>
                <a:effectLst/>
                <a:latin typeface="Arial" panose="020B0604020202020204" pitchFamily="34" charset="0"/>
              </a:rPr>
              <a:t>（</a:t>
            </a:r>
            <a:r>
              <a:rPr lang="en-US" altLang="ja-JP" sz="2000" b="0" i="0" u="none" strike="noStrike" dirty="0" smtClean="0">
                <a:solidFill>
                  <a:srgbClr val="002060"/>
                </a:solidFill>
                <a:effectLst/>
                <a:latin typeface="Arial" panose="020B0604020202020204" pitchFamily="34" charset="0"/>
              </a:rPr>
              <a:t>3</a:t>
            </a:r>
            <a:r>
              <a:rPr lang="ja-JP" altLang="en-US" sz="2000" b="0" i="0" u="none" strike="noStrike" dirty="0" smtClean="0">
                <a:solidFill>
                  <a:srgbClr val="002060"/>
                </a:solidFill>
                <a:effectLst/>
                <a:latin typeface="Arial" panose="020B0604020202020204" pitchFamily="34" charset="0"/>
              </a:rPr>
              <a:t>）盗用</a:t>
            </a:r>
          </a:p>
          <a:p>
            <a:r>
              <a:rPr lang="ja-JP" altLang="en-US" sz="2000" b="0" i="0" u="none" strike="noStrike" dirty="0" smtClean="0">
                <a:solidFill>
                  <a:srgbClr val="002060"/>
                </a:solidFill>
                <a:effectLst/>
                <a:latin typeface="Arial" panose="020B0604020202020204" pitchFamily="34" charset="0"/>
              </a:rPr>
              <a:t>　　他の研究者のアイディア、分析・解析方法、データ、研究結果、</a:t>
            </a:r>
            <a:endParaRPr lang="en-US" altLang="ja-JP" sz="2000" b="0" i="0" u="none" strike="noStrike" dirty="0" smtClean="0">
              <a:solidFill>
                <a:srgbClr val="002060"/>
              </a:solidFill>
              <a:effectLst/>
              <a:latin typeface="Arial" panose="020B0604020202020204" pitchFamily="34" charset="0"/>
            </a:endParaRPr>
          </a:p>
          <a:p>
            <a:r>
              <a:rPr lang="ja-JP" altLang="en-US" sz="2000" dirty="0">
                <a:solidFill>
                  <a:srgbClr val="002060"/>
                </a:solidFill>
                <a:latin typeface="Arial" panose="020B0604020202020204" pitchFamily="34" charset="0"/>
              </a:rPr>
              <a:t>　</a:t>
            </a:r>
            <a:r>
              <a:rPr lang="ja-JP" altLang="en-US" sz="2000" b="0" i="0" u="none" strike="noStrike" dirty="0" smtClean="0">
                <a:solidFill>
                  <a:srgbClr val="002060"/>
                </a:solidFill>
                <a:effectLst/>
                <a:latin typeface="Arial" panose="020B0604020202020204" pitchFamily="34" charset="0"/>
              </a:rPr>
              <a:t>論文又は用語を当該研究者の了解又は適切な表示なく流用すること。</a:t>
            </a:r>
          </a:p>
          <a:p>
            <a:endParaRPr lang="ja-JP" altLang="en-US" sz="2000" dirty="0">
              <a:solidFill>
                <a:schemeClr val="accent5"/>
              </a:solidFill>
            </a:endParaRPr>
          </a:p>
        </p:txBody>
      </p:sp>
      <p:sp>
        <p:nvSpPr>
          <p:cNvPr id="4" name="正方形/長方形 3"/>
          <p:cNvSpPr/>
          <p:nvPr/>
        </p:nvSpPr>
        <p:spPr>
          <a:xfrm>
            <a:off x="2039007" y="262761"/>
            <a:ext cx="8166538" cy="830997"/>
          </a:xfrm>
          <a:prstGeom prst="rect">
            <a:avLst/>
          </a:prstGeom>
        </p:spPr>
        <p:txBody>
          <a:bodyPr wrap="square">
            <a:spAutoFit/>
          </a:bodyPr>
          <a:lstStyle/>
          <a:p>
            <a:r>
              <a:rPr lang="ja-JP" altLang="en-US" sz="2400" b="1" u="none" strike="noStrike" dirty="0" smtClean="0">
                <a:solidFill>
                  <a:schemeClr val="accent5"/>
                </a:solidFill>
                <a:effectLst/>
                <a:latin typeface="Arial" panose="020B0604020202020204" pitchFamily="34" charset="0"/>
              </a:rPr>
              <a:t>文部科学省、研究活動における不正行為への対応等に</a:t>
            </a:r>
            <a:endParaRPr lang="en-US" altLang="ja-JP" sz="2400" b="1" u="none" strike="noStrike" dirty="0" smtClean="0">
              <a:solidFill>
                <a:schemeClr val="accent5"/>
              </a:solidFill>
              <a:effectLst/>
              <a:latin typeface="Arial" panose="020B0604020202020204" pitchFamily="34" charset="0"/>
            </a:endParaRPr>
          </a:p>
          <a:p>
            <a:r>
              <a:rPr lang="ja-JP" altLang="en-US" sz="2400" b="1" u="none" strike="noStrike" dirty="0" smtClean="0">
                <a:solidFill>
                  <a:schemeClr val="accent5"/>
                </a:solidFill>
                <a:effectLst/>
                <a:latin typeface="Arial" panose="020B0604020202020204" pitchFamily="34" charset="0"/>
              </a:rPr>
              <a:t>関するガイドライン　</a:t>
            </a:r>
            <a:r>
              <a:rPr lang="en-US" altLang="ja-JP" sz="2400" b="1" u="none" strike="noStrike" dirty="0" smtClean="0">
                <a:solidFill>
                  <a:schemeClr val="accent5"/>
                </a:solidFill>
                <a:effectLst/>
                <a:latin typeface="Arial" panose="020B0604020202020204" pitchFamily="34" charset="0"/>
              </a:rPr>
              <a:t>2004</a:t>
            </a:r>
            <a:r>
              <a:rPr lang="ja-JP" altLang="en-US" sz="2400" b="1" u="none" strike="noStrike" dirty="0" smtClean="0">
                <a:solidFill>
                  <a:schemeClr val="accent5"/>
                </a:solidFill>
                <a:effectLst/>
                <a:latin typeface="Arial" panose="020B0604020202020204" pitchFamily="34" charset="0"/>
              </a:rPr>
              <a:t>年版</a:t>
            </a:r>
            <a:endParaRPr lang="ja-JP" altLang="en-US" sz="2400" b="1" dirty="0">
              <a:solidFill>
                <a:schemeClr val="accent5"/>
              </a:solidFill>
            </a:endParaRPr>
          </a:p>
        </p:txBody>
      </p:sp>
    </p:spTree>
    <p:extLst>
      <p:ext uri="{BB962C8B-B14F-4D97-AF65-F5344CB8AC3E}">
        <p14:creationId xmlns:p14="http://schemas.microsoft.com/office/powerpoint/2010/main" val="28111175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ja-JP" altLang="en-US" dirty="0" smtClean="0"/>
              <a:t>主な研究不正</a:t>
            </a:r>
            <a:r>
              <a:rPr kumimoji="1" lang="en-US" altLang="ja-JP" dirty="0" smtClean="0"/>
              <a:t/>
            </a:r>
            <a:br>
              <a:rPr kumimoji="1" lang="en-US" altLang="ja-JP" dirty="0" smtClean="0"/>
            </a:br>
            <a:r>
              <a:rPr lang="ja-JP" altLang="en-US" dirty="0"/>
              <a:t>　</a:t>
            </a:r>
            <a:r>
              <a:rPr lang="ja-JP" altLang="en-US" sz="2700" dirty="0" smtClean="0"/>
              <a:t>文献　「科学者はなぜウソをつくのか」</a:t>
            </a:r>
            <a:r>
              <a:rPr lang="en-US" altLang="ja-JP" sz="2700" dirty="0" smtClean="0"/>
              <a:t/>
            </a:r>
            <a:br>
              <a:rPr lang="en-US" altLang="ja-JP" sz="2700" dirty="0" smtClean="0"/>
            </a:br>
            <a:r>
              <a:rPr lang="ja-JP" altLang="en-US" sz="2700" dirty="0"/>
              <a:t>　</a:t>
            </a:r>
            <a:r>
              <a:rPr lang="ja-JP" altLang="en-US" sz="2700" dirty="0" smtClean="0"/>
              <a:t>　　小川太郎著　</a:t>
            </a:r>
            <a:r>
              <a:rPr lang="en-US" altLang="ja-JP" sz="2700" dirty="0" err="1" smtClean="0"/>
              <a:t>eZERO</a:t>
            </a:r>
            <a:r>
              <a:rPr lang="en-US" altLang="ja-JP" sz="2700" dirty="0" smtClean="0"/>
              <a:t> </a:t>
            </a:r>
            <a:r>
              <a:rPr lang="ja-JP" altLang="en-US" sz="2700" dirty="0" smtClean="0"/>
              <a:t>　</a:t>
            </a:r>
            <a:r>
              <a:rPr lang="en-US" altLang="ja-JP" sz="2700" dirty="0" smtClean="0"/>
              <a:t>2015</a:t>
            </a:r>
            <a:r>
              <a:rPr lang="ja-JP" altLang="en-US" sz="2700" dirty="0" smtClean="0"/>
              <a:t>年</a:t>
            </a:r>
            <a:endParaRPr kumimoji="1" lang="ja-JP" altLang="en-US" sz="2700" dirty="0"/>
          </a:p>
        </p:txBody>
      </p:sp>
      <p:sp>
        <p:nvSpPr>
          <p:cNvPr id="5" name="テキスト ボックス 4"/>
          <p:cNvSpPr txBox="1"/>
          <p:nvPr/>
        </p:nvSpPr>
        <p:spPr>
          <a:xfrm>
            <a:off x="1676400" y="2463800"/>
            <a:ext cx="7532831" cy="3539430"/>
          </a:xfrm>
          <a:prstGeom prst="rect">
            <a:avLst/>
          </a:prstGeom>
          <a:noFill/>
        </p:spPr>
        <p:txBody>
          <a:bodyPr wrap="none" rtlCol="0">
            <a:spAutoFit/>
          </a:bodyPr>
          <a:lstStyle/>
          <a:p>
            <a:r>
              <a:rPr kumimoji="1" lang="en-US" altLang="ja-JP" sz="2800" dirty="0" smtClean="0"/>
              <a:t>STAP</a:t>
            </a:r>
            <a:r>
              <a:rPr kumimoji="1" lang="ja-JP" altLang="en-US" sz="2800" dirty="0" smtClean="0"/>
              <a:t>細胞　　　</a:t>
            </a:r>
            <a:r>
              <a:rPr kumimoji="1" lang="en-US" altLang="ja-JP" sz="2800" dirty="0" smtClean="0"/>
              <a:t>2014</a:t>
            </a:r>
            <a:r>
              <a:rPr kumimoji="1" lang="ja-JP" altLang="en-US" sz="2800" dirty="0" smtClean="0"/>
              <a:t>年　    　　　</a:t>
            </a:r>
            <a:r>
              <a:rPr kumimoji="1" lang="ja-JP" altLang="en-US" sz="2800" smtClean="0"/>
              <a:t>　 </a:t>
            </a:r>
            <a:r>
              <a:rPr kumimoji="1" lang="ja-JP" altLang="en-US" sz="2800" dirty="0" smtClean="0"/>
              <a:t>　日本</a:t>
            </a:r>
            <a:endParaRPr kumimoji="1" lang="en-US" altLang="ja-JP" sz="2800" dirty="0" smtClean="0"/>
          </a:p>
          <a:p>
            <a:r>
              <a:rPr lang="ja-JP" altLang="en-US" sz="2800" dirty="0" smtClean="0"/>
              <a:t>ヒト</a:t>
            </a:r>
            <a:r>
              <a:rPr lang="en-US" altLang="ja-JP" sz="2800" dirty="0" smtClean="0"/>
              <a:t>ES</a:t>
            </a:r>
            <a:r>
              <a:rPr lang="ja-JP" altLang="en-US" sz="2800" dirty="0" smtClean="0"/>
              <a:t>細胞　　 </a:t>
            </a:r>
            <a:r>
              <a:rPr lang="en-US" altLang="ja-JP" sz="2800" dirty="0" smtClean="0"/>
              <a:t>2004</a:t>
            </a:r>
            <a:r>
              <a:rPr lang="ja-JP" altLang="en-US" sz="2800" dirty="0" smtClean="0"/>
              <a:t>年　　　　　　　  韓国</a:t>
            </a:r>
            <a:endParaRPr lang="en-US" altLang="ja-JP" sz="2800" dirty="0" smtClean="0"/>
          </a:p>
          <a:p>
            <a:r>
              <a:rPr kumimoji="1" lang="ja-JP" altLang="en-US" sz="2800" dirty="0" smtClean="0"/>
              <a:t>皮膚移植             </a:t>
            </a:r>
            <a:r>
              <a:rPr kumimoji="1" lang="en-US" altLang="ja-JP" sz="2800" dirty="0" smtClean="0"/>
              <a:t>1970</a:t>
            </a:r>
            <a:r>
              <a:rPr kumimoji="1" lang="ja-JP" altLang="en-US" sz="2800" dirty="0" smtClean="0"/>
              <a:t>年代　　　　　 　米国</a:t>
            </a:r>
            <a:endParaRPr kumimoji="1" lang="en-US" altLang="ja-JP" sz="2800" dirty="0" smtClean="0"/>
          </a:p>
          <a:p>
            <a:r>
              <a:rPr lang="ja-JP" altLang="en-US" sz="2800" dirty="0" smtClean="0"/>
              <a:t>農業生物学          </a:t>
            </a:r>
            <a:r>
              <a:rPr lang="en-US" altLang="ja-JP" sz="2800" dirty="0" smtClean="0"/>
              <a:t>1930</a:t>
            </a:r>
            <a:r>
              <a:rPr lang="ja-JP" altLang="en-US" sz="2800" dirty="0" smtClean="0"/>
              <a:t>年代</a:t>
            </a:r>
            <a:r>
              <a:rPr lang="ja-JP" altLang="en-US" sz="2800" dirty="0" err="1" smtClean="0"/>
              <a:t>ー</a:t>
            </a:r>
            <a:r>
              <a:rPr lang="en-US" altLang="ja-JP" sz="2800" dirty="0" smtClean="0"/>
              <a:t>1965</a:t>
            </a:r>
            <a:r>
              <a:rPr lang="ja-JP" altLang="en-US" sz="2800" dirty="0" smtClean="0"/>
              <a:t>年      ソ連</a:t>
            </a:r>
            <a:endParaRPr lang="en-US" altLang="ja-JP" sz="2800" dirty="0" smtClean="0"/>
          </a:p>
          <a:p>
            <a:r>
              <a:rPr kumimoji="1" lang="ja-JP" altLang="en-US" sz="2800" dirty="0" smtClean="0"/>
              <a:t>ナノ・トランジスタ　</a:t>
            </a:r>
            <a:r>
              <a:rPr kumimoji="1" lang="en-US" altLang="ja-JP" sz="2800" dirty="0" smtClean="0"/>
              <a:t>200</a:t>
            </a:r>
            <a:r>
              <a:rPr lang="en-US" altLang="ja-JP" sz="2800" dirty="0" smtClean="0"/>
              <a:t>0</a:t>
            </a:r>
            <a:r>
              <a:rPr lang="ja-JP" altLang="en-US" sz="2800" dirty="0" smtClean="0"/>
              <a:t>年</a:t>
            </a:r>
            <a:r>
              <a:rPr lang="ja-JP" altLang="en-US" sz="2800" dirty="0" err="1" smtClean="0"/>
              <a:t>ー</a:t>
            </a:r>
            <a:r>
              <a:rPr lang="en-US" altLang="ja-JP" sz="2800" dirty="0" smtClean="0"/>
              <a:t>2002</a:t>
            </a:r>
            <a:r>
              <a:rPr lang="ja-JP" altLang="en-US" sz="2800" dirty="0" smtClean="0"/>
              <a:t>年  米国</a:t>
            </a:r>
            <a:endParaRPr kumimoji="1" lang="en-US" altLang="ja-JP" sz="2800" dirty="0" smtClean="0"/>
          </a:p>
          <a:p>
            <a:r>
              <a:rPr lang="ja-JP" altLang="en-US" sz="2800" dirty="0" smtClean="0"/>
              <a:t>１１８番元素　　</a:t>
            </a:r>
            <a:r>
              <a:rPr lang="en-US" altLang="ja-JP" sz="2800" dirty="0" smtClean="0"/>
              <a:t>1999</a:t>
            </a:r>
            <a:r>
              <a:rPr lang="ja-JP" altLang="en-US" sz="2800" dirty="0" smtClean="0"/>
              <a:t>年</a:t>
            </a:r>
            <a:r>
              <a:rPr lang="ja-JP" altLang="en-US" sz="2800" dirty="0" err="1" smtClean="0"/>
              <a:t>ー</a:t>
            </a:r>
            <a:r>
              <a:rPr lang="en-US" altLang="ja-JP" sz="2800" dirty="0" smtClean="0"/>
              <a:t>2001</a:t>
            </a:r>
            <a:r>
              <a:rPr lang="ja-JP" altLang="en-US" sz="2800" dirty="0" smtClean="0"/>
              <a:t>年　      米国</a:t>
            </a:r>
            <a:endParaRPr lang="en-US" altLang="ja-JP" sz="2800" dirty="0" smtClean="0"/>
          </a:p>
          <a:p>
            <a:r>
              <a:rPr kumimoji="1" lang="ja-JP" altLang="en-US" sz="2800" dirty="0" smtClean="0"/>
              <a:t>常温核融合　　　</a:t>
            </a:r>
            <a:r>
              <a:rPr kumimoji="1" lang="en-US" altLang="ja-JP" sz="2800" dirty="0" smtClean="0"/>
              <a:t>1989</a:t>
            </a:r>
            <a:r>
              <a:rPr lang="ja-JP" altLang="en-US" sz="2800" dirty="0" smtClean="0"/>
              <a:t>年　　      </a:t>
            </a:r>
            <a:r>
              <a:rPr lang="en-US" altLang="ja-JP" sz="2800" dirty="0" smtClean="0"/>
              <a:t>	  </a:t>
            </a:r>
            <a:r>
              <a:rPr lang="ja-JP" altLang="en-US" sz="2800" dirty="0" smtClean="0"/>
              <a:t>　    米国</a:t>
            </a:r>
            <a:endParaRPr kumimoji="1" lang="en-US" altLang="ja-JP" sz="2800" dirty="0" smtClean="0"/>
          </a:p>
          <a:p>
            <a:r>
              <a:rPr lang="ja-JP" altLang="en-US" sz="2800" dirty="0" smtClean="0"/>
              <a:t>旧石器遺跡　　　</a:t>
            </a:r>
            <a:r>
              <a:rPr lang="en-US" altLang="ja-JP" sz="2800" dirty="0" smtClean="0"/>
              <a:t>1986</a:t>
            </a:r>
            <a:r>
              <a:rPr lang="ja-JP" altLang="en-US" sz="2800" dirty="0" smtClean="0"/>
              <a:t>年</a:t>
            </a:r>
            <a:r>
              <a:rPr lang="ja-JP" altLang="en-US" sz="2800" dirty="0" err="1" smtClean="0"/>
              <a:t>ー</a:t>
            </a:r>
            <a:r>
              <a:rPr lang="en-US" altLang="ja-JP" sz="2800" dirty="0" smtClean="0"/>
              <a:t>2003</a:t>
            </a:r>
            <a:r>
              <a:rPr lang="ja-JP" altLang="en-US" sz="2800" dirty="0" smtClean="0"/>
              <a:t>年　</a:t>
            </a:r>
            <a:r>
              <a:rPr lang="ja-JP" altLang="en-US" sz="2800" dirty="0"/>
              <a:t> </a:t>
            </a:r>
            <a:r>
              <a:rPr lang="ja-JP" altLang="en-US" sz="2800" dirty="0" smtClean="0"/>
              <a:t>     日本</a:t>
            </a:r>
            <a:endParaRPr kumimoji="1" lang="ja-JP" altLang="en-US" sz="2800" dirty="0"/>
          </a:p>
        </p:txBody>
      </p:sp>
    </p:spTree>
    <p:extLst>
      <p:ext uri="{BB962C8B-B14F-4D97-AF65-F5344CB8AC3E}">
        <p14:creationId xmlns:p14="http://schemas.microsoft.com/office/powerpoint/2010/main" val="20624009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070539" y="131643"/>
            <a:ext cx="8797158" cy="1066535"/>
          </a:xfrm>
        </p:spPr>
        <p:txBody>
          <a:bodyPr>
            <a:normAutofit/>
          </a:bodyPr>
          <a:lstStyle/>
          <a:p>
            <a:r>
              <a:rPr lang="ja-JP" altLang="en-US" dirty="0" smtClean="0">
                <a:solidFill>
                  <a:srgbClr val="0070C0"/>
                </a:solidFill>
              </a:rPr>
              <a:t>多能性幹細胞、万能細胞について</a:t>
            </a:r>
            <a:endParaRPr kumimoji="1" lang="ja-JP" altLang="en-US" dirty="0">
              <a:solidFill>
                <a:srgbClr val="0070C0"/>
              </a:solidFill>
            </a:endParaRPr>
          </a:p>
        </p:txBody>
      </p:sp>
      <p:sp>
        <p:nvSpPr>
          <p:cNvPr id="3" name="テキスト ボックス 2"/>
          <p:cNvSpPr txBox="1"/>
          <p:nvPr/>
        </p:nvSpPr>
        <p:spPr>
          <a:xfrm>
            <a:off x="998482" y="1334816"/>
            <a:ext cx="11046374" cy="5302767"/>
          </a:xfrm>
          <a:prstGeom prst="rect">
            <a:avLst/>
          </a:prstGeom>
          <a:noFill/>
        </p:spPr>
        <p:txBody>
          <a:bodyPr wrap="square" rtlCol="0">
            <a:spAutoFit/>
          </a:bodyPr>
          <a:lstStyle/>
          <a:p>
            <a:r>
              <a:rPr kumimoji="1" lang="ja-JP" altLang="en-US" sz="2400" dirty="0" smtClean="0">
                <a:solidFill>
                  <a:srgbClr val="002060"/>
                </a:solidFill>
              </a:rPr>
              <a:t>受精卵：細胞分裂して様々な組織をつくる。脳、心臓、肺などなど。</a:t>
            </a:r>
            <a:endParaRPr kumimoji="1" lang="en-US" altLang="ja-JP" sz="2400" dirty="0" smtClean="0">
              <a:solidFill>
                <a:srgbClr val="002060"/>
              </a:solidFill>
            </a:endParaRPr>
          </a:p>
          <a:p>
            <a:endParaRPr kumimoji="1" lang="en-US" altLang="ja-JP" sz="2400" dirty="0" smtClean="0">
              <a:solidFill>
                <a:srgbClr val="002060"/>
              </a:solidFill>
            </a:endParaRPr>
          </a:p>
          <a:p>
            <a:r>
              <a:rPr lang="ja-JP" altLang="en-US" sz="2400" dirty="0" smtClean="0">
                <a:solidFill>
                  <a:srgbClr val="002060"/>
                </a:solidFill>
              </a:rPr>
              <a:t>分化した細胞：脳、心臓、肺など、決められた働きしかできない。</a:t>
            </a:r>
            <a:endParaRPr lang="en-US" altLang="ja-JP" sz="2400" dirty="0" smtClean="0">
              <a:solidFill>
                <a:srgbClr val="002060"/>
              </a:solidFill>
            </a:endParaRPr>
          </a:p>
          <a:p>
            <a:endParaRPr lang="en-US" altLang="ja-JP" sz="2400" dirty="0" smtClean="0">
              <a:solidFill>
                <a:srgbClr val="002060"/>
              </a:solidFill>
            </a:endParaRPr>
          </a:p>
          <a:p>
            <a:r>
              <a:rPr kumimoji="1" lang="ja-JP" altLang="en-US" sz="2400" dirty="0" smtClean="0">
                <a:solidFill>
                  <a:srgbClr val="002060"/>
                </a:solidFill>
              </a:rPr>
              <a:t>受精卵の娘細胞、孫細胞、、は、脳や心臓な</a:t>
            </a:r>
            <a:r>
              <a:rPr lang="ja-JP" altLang="en-US" sz="2400" dirty="0" smtClean="0">
                <a:solidFill>
                  <a:srgbClr val="002060"/>
                </a:solidFill>
              </a:rPr>
              <a:t>どになる未分化細胞</a:t>
            </a:r>
            <a:endParaRPr lang="en-US" altLang="ja-JP" sz="2400" dirty="0" smtClean="0">
              <a:solidFill>
                <a:srgbClr val="002060"/>
              </a:solidFill>
            </a:endParaRPr>
          </a:p>
          <a:p>
            <a:r>
              <a:rPr kumimoji="1" lang="ja-JP" altLang="en-US" sz="2400" dirty="0" smtClean="0">
                <a:solidFill>
                  <a:srgbClr val="002060"/>
                </a:solidFill>
              </a:rPr>
              <a:t>「多能性幹細胞」や「万能細胞」とよばれる。</a:t>
            </a:r>
            <a:endParaRPr kumimoji="1" lang="en-US" altLang="ja-JP" sz="2400" dirty="0" smtClean="0">
              <a:solidFill>
                <a:srgbClr val="002060"/>
              </a:solidFill>
            </a:endParaRPr>
          </a:p>
          <a:p>
            <a:endParaRPr kumimoji="1" lang="en-US" altLang="ja-JP" sz="2400" dirty="0" smtClean="0">
              <a:solidFill>
                <a:srgbClr val="002060"/>
              </a:solidFill>
            </a:endParaRPr>
          </a:p>
          <a:p>
            <a:r>
              <a:rPr lang="en-US" altLang="ja-JP" sz="2400" dirty="0" smtClean="0">
                <a:solidFill>
                  <a:srgbClr val="002060"/>
                </a:solidFill>
              </a:rPr>
              <a:t>ES</a:t>
            </a:r>
            <a:r>
              <a:rPr lang="ja-JP" altLang="en-US" sz="2400" dirty="0" smtClean="0">
                <a:solidFill>
                  <a:srgbClr val="002060"/>
                </a:solidFill>
              </a:rPr>
              <a:t>細胞 </a:t>
            </a:r>
            <a:r>
              <a:rPr lang="en-US" altLang="ja-JP" sz="2400" dirty="0" smtClean="0">
                <a:solidFill>
                  <a:srgbClr val="002060"/>
                </a:solidFill>
              </a:rPr>
              <a:t>(Embryonic Stem cell)</a:t>
            </a:r>
            <a:r>
              <a:rPr lang="ja-JP" altLang="en-US" sz="2400" dirty="0" smtClean="0">
                <a:solidFill>
                  <a:srgbClr val="002060"/>
                </a:solidFill>
              </a:rPr>
              <a:t>：受精卵からしばらく発達した細胞</a:t>
            </a:r>
            <a:endParaRPr lang="en-US" altLang="ja-JP" sz="2400" dirty="0" smtClean="0">
              <a:solidFill>
                <a:srgbClr val="002060"/>
              </a:solidFill>
            </a:endParaRPr>
          </a:p>
          <a:p>
            <a:r>
              <a:rPr kumimoji="1" lang="ja-JP" altLang="en-US" sz="2400" dirty="0">
                <a:solidFill>
                  <a:srgbClr val="002060"/>
                </a:solidFill>
              </a:rPr>
              <a:t>　</a:t>
            </a:r>
            <a:r>
              <a:rPr kumimoji="1" lang="ja-JP" altLang="en-US" sz="2400" dirty="0" smtClean="0">
                <a:solidFill>
                  <a:srgbClr val="002060"/>
                </a:solidFill>
              </a:rPr>
              <a:t>ある程度の多能性を示す。</a:t>
            </a:r>
            <a:endParaRPr kumimoji="1" lang="en-US" altLang="ja-JP" sz="2400" dirty="0" smtClean="0">
              <a:solidFill>
                <a:srgbClr val="002060"/>
              </a:solidFill>
            </a:endParaRPr>
          </a:p>
          <a:p>
            <a:endParaRPr kumimoji="1" lang="en-US" altLang="ja-JP" sz="2400" dirty="0" smtClean="0">
              <a:solidFill>
                <a:srgbClr val="002060"/>
              </a:solidFill>
            </a:endParaRPr>
          </a:p>
          <a:p>
            <a:r>
              <a:rPr lang="en-US" altLang="ja-JP" sz="2400" dirty="0" err="1" smtClean="0">
                <a:solidFill>
                  <a:srgbClr val="002060"/>
                </a:solidFill>
              </a:rPr>
              <a:t>iPS</a:t>
            </a:r>
            <a:r>
              <a:rPr lang="ja-JP" altLang="en-US" sz="2400" dirty="0" smtClean="0">
                <a:solidFill>
                  <a:srgbClr val="002060"/>
                </a:solidFill>
              </a:rPr>
              <a:t>細胞</a:t>
            </a:r>
            <a:r>
              <a:rPr lang="en-US" altLang="ja-JP" sz="2400" dirty="0">
                <a:solidFill>
                  <a:srgbClr val="002060"/>
                </a:solidFill>
              </a:rPr>
              <a:t> </a:t>
            </a:r>
            <a:r>
              <a:rPr lang="en-US" altLang="ja-JP" sz="2400" dirty="0" smtClean="0">
                <a:solidFill>
                  <a:srgbClr val="002060"/>
                </a:solidFill>
              </a:rPr>
              <a:t>(Induced Pluripotent Stem cell)</a:t>
            </a:r>
            <a:r>
              <a:rPr lang="ja-JP" altLang="en-US" sz="2400" dirty="0" smtClean="0">
                <a:solidFill>
                  <a:srgbClr val="002060"/>
                </a:solidFill>
              </a:rPr>
              <a:t>：</a:t>
            </a:r>
            <a:r>
              <a:rPr lang="en-US" altLang="ja-JP" sz="2400" dirty="0" smtClean="0">
                <a:solidFill>
                  <a:srgbClr val="002060"/>
                </a:solidFill>
              </a:rPr>
              <a:t>ES</a:t>
            </a:r>
            <a:r>
              <a:rPr lang="ja-JP" altLang="en-US" sz="2400" dirty="0" smtClean="0">
                <a:solidFill>
                  <a:srgbClr val="002060"/>
                </a:solidFill>
              </a:rPr>
              <a:t>細胞で発現している４個の因子を</a:t>
            </a:r>
            <a:endParaRPr lang="en-US" altLang="ja-JP" sz="2400" dirty="0" smtClean="0">
              <a:solidFill>
                <a:srgbClr val="002060"/>
              </a:solidFill>
            </a:endParaRPr>
          </a:p>
          <a:p>
            <a:r>
              <a:rPr kumimoji="1" lang="ja-JP" altLang="en-US" sz="2400" dirty="0" smtClean="0">
                <a:solidFill>
                  <a:srgbClr val="002060"/>
                </a:solidFill>
              </a:rPr>
              <a:t>分化した体細胞に組み込んで、多能性を持つようになった細胞</a:t>
            </a:r>
            <a:endParaRPr kumimoji="1" lang="en-US" altLang="ja-JP" sz="2400" dirty="0" smtClean="0">
              <a:solidFill>
                <a:srgbClr val="002060"/>
              </a:solidFill>
            </a:endParaRPr>
          </a:p>
          <a:p>
            <a:endParaRPr kumimoji="1" lang="en-US" altLang="ja-JP" sz="2400" dirty="0" smtClean="0">
              <a:solidFill>
                <a:srgbClr val="002060"/>
              </a:solidFill>
            </a:endParaRPr>
          </a:p>
          <a:p>
            <a:r>
              <a:rPr lang="en-US" altLang="ja-JP" sz="2400" dirty="0" smtClean="0">
                <a:solidFill>
                  <a:srgbClr val="002060"/>
                </a:solidFill>
              </a:rPr>
              <a:t>ES</a:t>
            </a:r>
            <a:r>
              <a:rPr lang="ja-JP" altLang="en-US" sz="2400" dirty="0" smtClean="0">
                <a:solidFill>
                  <a:srgbClr val="002060"/>
                </a:solidFill>
              </a:rPr>
              <a:t>細胞や</a:t>
            </a:r>
            <a:r>
              <a:rPr lang="en-US" altLang="ja-JP" sz="2400" dirty="0" err="1" smtClean="0">
                <a:solidFill>
                  <a:srgbClr val="002060"/>
                </a:solidFill>
              </a:rPr>
              <a:t>iPS</a:t>
            </a:r>
            <a:r>
              <a:rPr lang="ja-JP" altLang="en-US" sz="2400" dirty="0" smtClean="0">
                <a:solidFill>
                  <a:srgbClr val="002060"/>
                </a:solidFill>
              </a:rPr>
              <a:t>細胞は、自由に分化させることはできない。</a:t>
            </a:r>
            <a:endParaRPr kumimoji="1" lang="ja-JP" altLang="en-US" sz="2400" dirty="0">
              <a:solidFill>
                <a:srgbClr val="002060"/>
              </a:solidFill>
            </a:endParaRPr>
          </a:p>
        </p:txBody>
      </p:sp>
    </p:spTree>
    <p:extLst>
      <p:ext uri="{BB962C8B-B14F-4D97-AF65-F5344CB8AC3E}">
        <p14:creationId xmlns:p14="http://schemas.microsoft.com/office/powerpoint/2010/main" val="1127401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127938" y="131644"/>
            <a:ext cx="3565634" cy="801523"/>
          </a:xfrm>
        </p:spPr>
        <p:txBody>
          <a:bodyPr/>
          <a:lstStyle/>
          <a:p>
            <a:r>
              <a:rPr kumimoji="1" lang="ja-JP" altLang="en-US" dirty="0" smtClean="0">
                <a:solidFill>
                  <a:srgbClr val="0070C0"/>
                </a:solidFill>
              </a:rPr>
              <a:t>スタップ細胞</a:t>
            </a:r>
            <a:endParaRPr kumimoji="1" lang="ja-JP" altLang="en-US" dirty="0">
              <a:solidFill>
                <a:srgbClr val="0070C0"/>
              </a:solidFill>
            </a:endParaRPr>
          </a:p>
        </p:txBody>
      </p:sp>
      <p:sp>
        <p:nvSpPr>
          <p:cNvPr id="3" name="テキスト ボックス 2"/>
          <p:cNvSpPr txBox="1"/>
          <p:nvPr/>
        </p:nvSpPr>
        <p:spPr>
          <a:xfrm>
            <a:off x="1" y="936168"/>
            <a:ext cx="12192000" cy="6001643"/>
          </a:xfrm>
          <a:prstGeom prst="rect">
            <a:avLst/>
          </a:prstGeom>
          <a:noFill/>
        </p:spPr>
        <p:txBody>
          <a:bodyPr wrap="square" rtlCol="0">
            <a:spAutoFit/>
          </a:bodyPr>
          <a:lstStyle/>
          <a:p>
            <a:r>
              <a:rPr kumimoji="1" lang="ja-JP" altLang="en-US" sz="2400" dirty="0" smtClean="0"/>
              <a:t>スタップ  </a:t>
            </a:r>
            <a:r>
              <a:rPr kumimoji="1" lang="en-US" altLang="ja-JP" sz="2400" dirty="0" smtClean="0"/>
              <a:t>STAP</a:t>
            </a:r>
          </a:p>
          <a:p>
            <a:r>
              <a:rPr lang="ja-JP" altLang="en-US" sz="2400" dirty="0" smtClean="0"/>
              <a:t>刺激惹起性多能性獲得（</a:t>
            </a:r>
            <a:r>
              <a:rPr lang="en-US" altLang="ja-JP" sz="2400" dirty="0" smtClean="0">
                <a:solidFill>
                  <a:srgbClr val="FF0000"/>
                </a:solidFill>
              </a:rPr>
              <a:t>S</a:t>
            </a:r>
            <a:r>
              <a:rPr lang="en-US" altLang="ja-JP" sz="2400" dirty="0" smtClean="0"/>
              <a:t>timulus-</a:t>
            </a:r>
            <a:r>
              <a:rPr lang="en-US" altLang="ja-JP" sz="2400" dirty="0" smtClean="0">
                <a:solidFill>
                  <a:srgbClr val="FF0000"/>
                </a:solidFill>
              </a:rPr>
              <a:t>T</a:t>
            </a:r>
            <a:r>
              <a:rPr lang="en-US" altLang="ja-JP" sz="2400" dirty="0" smtClean="0"/>
              <a:t>riggered </a:t>
            </a:r>
            <a:r>
              <a:rPr lang="en-US" altLang="ja-JP" sz="2400" dirty="0" smtClean="0">
                <a:solidFill>
                  <a:srgbClr val="FF0000"/>
                </a:solidFill>
              </a:rPr>
              <a:t>A</a:t>
            </a:r>
            <a:r>
              <a:rPr lang="en-US" altLang="ja-JP" sz="2400" dirty="0" smtClean="0"/>
              <a:t>cquisition of </a:t>
            </a:r>
            <a:r>
              <a:rPr lang="en-US" altLang="ja-JP" sz="2400" dirty="0" smtClean="0">
                <a:solidFill>
                  <a:srgbClr val="FF0000"/>
                </a:solidFill>
              </a:rPr>
              <a:t>P</a:t>
            </a:r>
            <a:r>
              <a:rPr lang="en-US" altLang="ja-JP" sz="2400" dirty="0" smtClean="0"/>
              <a:t>luripotency)</a:t>
            </a:r>
          </a:p>
          <a:p>
            <a:endParaRPr kumimoji="1" lang="en-US" altLang="ja-JP" sz="2400" dirty="0"/>
          </a:p>
          <a:p>
            <a:r>
              <a:rPr lang="en-US" altLang="ja-JP" sz="2400" dirty="0" smtClean="0"/>
              <a:t>2014</a:t>
            </a:r>
            <a:r>
              <a:rPr lang="ja-JP" altLang="en-US" sz="2400" dirty="0" smtClean="0"/>
              <a:t>年　理研ユニットリーダー小保方晴子が記者会見で、万能細胞を</a:t>
            </a:r>
            <a:r>
              <a:rPr kumimoji="1" lang="ja-JP" altLang="en-US" sz="2400" dirty="0" smtClean="0"/>
              <a:t>つくる革新的な手法を開発したと記者会見で発表。</a:t>
            </a:r>
            <a:r>
              <a:rPr lang="en-US" altLang="ja-JP" sz="2400" dirty="0" smtClean="0"/>
              <a:t>2</a:t>
            </a:r>
            <a:r>
              <a:rPr lang="ja-JP" altLang="en-US" sz="2400" dirty="0" smtClean="0"/>
              <a:t>本の論文が</a:t>
            </a:r>
            <a:r>
              <a:rPr lang="en-US" altLang="ja-JP" sz="2400" dirty="0" smtClean="0"/>
              <a:t>Nature</a:t>
            </a:r>
            <a:r>
              <a:rPr lang="ja-JP" altLang="en-US" sz="2400" dirty="0" smtClean="0"/>
              <a:t>に掲載。</a:t>
            </a:r>
            <a:endParaRPr lang="en-US" altLang="ja-JP" sz="2400" dirty="0" smtClean="0"/>
          </a:p>
          <a:p>
            <a:endParaRPr kumimoji="1" lang="en-US" altLang="ja-JP" sz="2400" dirty="0"/>
          </a:p>
          <a:p>
            <a:r>
              <a:rPr lang="ja-JP" altLang="en-US" sz="2400" dirty="0" smtClean="0"/>
              <a:t>その後、小保方氏の過去の論文を精読し</a:t>
            </a:r>
            <a:r>
              <a:rPr lang="en-US" altLang="ja-JP" sz="2400" dirty="0" smtClean="0"/>
              <a:t>STAP</a:t>
            </a:r>
            <a:r>
              <a:rPr lang="ja-JP" altLang="en-US" sz="2400" dirty="0" smtClean="0"/>
              <a:t>細胞作製の追試が世界中で行われた。</a:t>
            </a:r>
            <a:endParaRPr lang="en-US" altLang="ja-JP" sz="2400" dirty="0" smtClean="0"/>
          </a:p>
          <a:p>
            <a:r>
              <a:rPr kumimoji="1" lang="ja-JP" altLang="en-US" sz="2400" dirty="0" smtClean="0"/>
              <a:t>その結果</a:t>
            </a:r>
            <a:r>
              <a:rPr kumimoji="1" lang="ja-JP" altLang="en-US" sz="2400" dirty="0" err="1" smtClean="0"/>
              <a:t>、、、。</a:t>
            </a:r>
            <a:endParaRPr kumimoji="1" lang="en-US" altLang="ja-JP" sz="2400" dirty="0" smtClean="0"/>
          </a:p>
          <a:p>
            <a:r>
              <a:rPr lang="ja-JP" altLang="en-US" sz="2400" dirty="0" smtClean="0"/>
              <a:t>実験方法の説明が、</a:t>
            </a:r>
            <a:r>
              <a:rPr lang="ja-JP" altLang="en-US" sz="2400" dirty="0"/>
              <a:t>いくつもの箇所</a:t>
            </a:r>
            <a:r>
              <a:rPr lang="ja-JP" altLang="en-US" sz="2400" dirty="0" smtClean="0"/>
              <a:t>で他人の論文からのコピーであった。</a:t>
            </a:r>
            <a:endParaRPr lang="en-US" altLang="ja-JP" sz="2400" dirty="0" smtClean="0"/>
          </a:p>
          <a:p>
            <a:r>
              <a:rPr kumimoji="1" lang="ja-JP" altLang="en-US" sz="2400" dirty="0" smtClean="0"/>
              <a:t>また、</a:t>
            </a:r>
            <a:r>
              <a:rPr kumimoji="1" lang="en-US" altLang="ja-JP" sz="2400" dirty="0" smtClean="0"/>
              <a:t>STAP</a:t>
            </a:r>
            <a:r>
              <a:rPr lang="ja-JP" altLang="en-US" sz="2400" dirty="0" smtClean="0"/>
              <a:t>細胞の存在を示す図が、加工されており、信憑性が疑問視。</a:t>
            </a:r>
            <a:endParaRPr lang="en-US" altLang="ja-JP" sz="2400" dirty="0" smtClean="0"/>
          </a:p>
          <a:p>
            <a:r>
              <a:rPr lang="ja-JP" altLang="en-US" sz="2400" dirty="0" smtClean="0"/>
              <a:t>１，２週間たつと、世界中から論文の方法で</a:t>
            </a:r>
            <a:r>
              <a:rPr lang="en-US" altLang="ja-JP" sz="2400" dirty="0" smtClean="0"/>
              <a:t>STAP</a:t>
            </a:r>
            <a:r>
              <a:rPr lang="ja-JP" altLang="en-US" sz="2400" dirty="0" smtClean="0"/>
              <a:t>細胞が作らないという報告が相次ぐ。</a:t>
            </a:r>
            <a:endParaRPr lang="en-US" altLang="ja-JP" sz="2400" dirty="0" smtClean="0"/>
          </a:p>
          <a:p>
            <a:r>
              <a:rPr kumimoji="1" lang="ja-JP" altLang="en-US" sz="2400" dirty="0" smtClean="0"/>
              <a:t>理研内部で調査が始まる。</a:t>
            </a:r>
            <a:endParaRPr kumimoji="1" lang="en-US" altLang="ja-JP" sz="2400" dirty="0" smtClean="0"/>
          </a:p>
          <a:p>
            <a:r>
              <a:rPr kumimoji="1" lang="ja-JP" altLang="en-US" sz="2400" dirty="0" smtClean="0"/>
              <a:t>共著者たちは、</a:t>
            </a:r>
            <a:r>
              <a:rPr kumimoji="1" lang="en-US" altLang="ja-JP" sz="2400" dirty="0" smtClean="0"/>
              <a:t>STAP</a:t>
            </a:r>
            <a:r>
              <a:rPr kumimoji="1" lang="ja-JP" altLang="en-US" sz="2400" dirty="0" smtClean="0"/>
              <a:t>細胞があると信じていたが</a:t>
            </a:r>
            <a:r>
              <a:rPr kumimoji="1" lang="ja-JP" altLang="en-US" sz="2400" dirty="0" err="1" smtClean="0"/>
              <a:t>、、、。</a:t>
            </a:r>
            <a:endParaRPr kumimoji="1" lang="en-US" altLang="ja-JP" sz="2400" dirty="0" smtClean="0"/>
          </a:p>
          <a:p>
            <a:r>
              <a:rPr kumimoji="1" lang="en-US" altLang="ja-JP" sz="2400" dirty="0" smtClean="0"/>
              <a:t>STAP</a:t>
            </a:r>
            <a:r>
              <a:rPr kumimoji="1" lang="ja-JP" altLang="en-US" sz="2400" dirty="0" smtClean="0"/>
              <a:t>幹細胞が様々な組織に分化した証拠写真は、小保方ユニットリーダーの</a:t>
            </a:r>
            <a:r>
              <a:rPr kumimoji="1" lang="en-US" altLang="ja-JP" sz="2400" dirty="0" smtClean="0"/>
              <a:t>2011</a:t>
            </a:r>
            <a:r>
              <a:rPr kumimoji="1" lang="ja-JP" altLang="en-US" sz="2400" dirty="0" smtClean="0"/>
              <a:t>年の博士論文の写真を流用したものであることが判明。ねつ造が判明。</a:t>
            </a:r>
            <a:endParaRPr kumimoji="1" lang="en-US" altLang="ja-JP" sz="2400" dirty="0" smtClean="0"/>
          </a:p>
          <a:p>
            <a:r>
              <a:rPr lang="en-US" altLang="ja-JP" sz="2400" dirty="0" smtClean="0"/>
              <a:t>2</a:t>
            </a:r>
            <a:r>
              <a:rPr lang="ja-JP" altLang="en-US" sz="2400" dirty="0" smtClean="0"/>
              <a:t>論文が撤回される。</a:t>
            </a:r>
            <a:endParaRPr kumimoji="1" lang="ja-JP" altLang="en-US" sz="2400" dirty="0"/>
          </a:p>
        </p:txBody>
      </p:sp>
    </p:spTree>
    <p:extLst>
      <p:ext uri="{BB962C8B-B14F-4D97-AF65-F5344CB8AC3E}">
        <p14:creationId xmlns:p14="http://schemas.microsoft.com/office/powerpoint/2010/main" val="31035631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1962807" y="1689429"/>
            <a:ext cx="6203731" cy="1411123"/>
          </a:xfrm>
        </p:spPr>
        <p:txBody>
          <a:bodyPr>
            <a:normAutofit fontScale="90000"/>
          </a:bodyPr>
          <a:lstStyle/>
          <a:p>
            <a:r>
              <a:rPr lang="ja-JP" altLang="en-US" sz="2700" dirty="0" smtClean="0"/>
              <a:t>・「科学者はなぜウソをつくのか」</a:t>
            </a:r>
            <a:r>
              <a:rPr lang="ja-JP" altLang="en-US" sz="2700" dirty="0"/>
              <a:t>　</a:t>
            </a:r>
            <a:r>
              <a:rPr lang="en-US" altLang="ja-JP" sz="2700" dirty="0" smtClean="0"/>
              <a:t/>
            </a:r>
            <a:br>
              <a:rPr lang="en-US" altLang="ja-JP" sz="2700" dirty="0" smtClean="0"/>
            </a:br>
            <a:r>
              <a:rPr lang="ja-JP" altLang="en-US" sz="2700" dirty="0" smtClean="0"/>
              <a:t>　　小川太郎著　</a:t>
            </a:r>
            <a:r>
              <a:rPr lang="en-US" altLang="ja-JP" sz="2700" dirty="0" err="1" smtClean="0"/>
              <a:t>eZERO</a:t>
            </a:r>
            <a:r>
              <a:rPr lang="en-US" altLang="ja-JP" sz="2700" dirty="0" smtClean="0"/>
              <a:t> </a:t>
            </a:r>
            <a:r>
              <a:rPr lang="ja-JP" altLang="en-US" sz="2700" dirty="0" smtClean="0"/>
              <a:t>　</a:t>
            </a:r>
            <a:r>
              <a:rPr lang="en-US" altLang="ja-JP" sz="2700" dirty="0" smtClean="0"/>
              <a:t>2015</a:t>
            </a:r>
            <a:r>
              <a:rPr lang="ja-JP" altLang="en-US" sz="2700" dirty="0" smtClean="0"/>
              <a:t>年</a:t>
            </a:r>
            <a:r>
              <a:rPr lang="en-US" altLang="ja-JP" sz="2700" dirty="0" smtClean="0"/>
              <a:t/>
            </a:r>
            <a:br>
              <a:rPr lang="en-US" altLang="ja-JP" sz="2700" dirty="0" smtClean="0"/>
            </a:br>
            <a:r>
              <a:rPr lang="en-US" altLang="ja-JP" sz="2700" dirty="0"/>
              <a:t/>
            </a:r>
            <a:br>
              <a:rPr lang="en-US" altLang="ja-JP" sz="2700" dirty="0"/>
            </a:br>
            <a:r>
              <a:rPr lang="ja-JP" altLang="en-US" sz="2700" dirty="0" smtClean="0"/>
              <a:t>・「</a:t>
            </a:r>
            <a:r>
              <a:rPr lang="en-US" altLang="ja-JP" sz="2700" dirty="0" smtClean="0"/>
              <a:t>Publish or Perish</a:t>
            </a:r>
            <a:r>
              <a:rPr lang="ja-JP" altLang="en-US" sz="2700" dirty="0" smtClean="0"/>
              <a:t>」科学者の発表倫理</a:t>
            </a:r>
            <a:r>
              <a:rPr lang="en-US" altLang="ja-JP" sz="2700" dirty="0" smtClean="0"/>
              <a:t/>
            </a:r>
            <a:br>
              <a:rPr lang="en-US" altLang="ja-JP" sz="2700" dirty="0" smtClean="0"/>
            </a:br>
            <a:r>
              <a:rPr lang="ja-JP" altLang="en-US" sz="2700" dirty="0"/>
              <a:t>　</a:t>
            </a:r>
            <a:r>
              <a:rPr lang="ja-JP" altLang="en-US" sz="2700" dirty="0" smtClean="0"/>
              <a:t>　山崎茂明著　みすず書房　</a:t>
            </a:r>
            <a:r>
              <a:rPr lang="en-US" altLang="ja-JP" sz="2700" dirty="0" smtClean="0"/>
              <a:t>2014</a:t>
            </a:r>
            <a:r>
              <a:rPr lang="ja-JP" altLang="en-US" sz="2700" dirty="0" smtClean="0"/>
              <a:t>年</a:t>
            </a:r>
            <a:endParaRPr kumimoji="1" lang="ja-JP" altLang="en-US" sz="2700" dirty="0"/>
          </a:p>
        </p:txBody>
      </p:sp>
      <p:sp>
        <p:nvSpPr>
          <p:cNvPr id="4" name="タイトル 2"/>
          <p:cNvSpPr txBox="1">
            <a:spLocks/>
          </p:cNvSpPr>
          <p:nvPr/>
        </p:nvSpPr>
        <p:spPr>
          <a:xfrm>
            <a:off x="5092720" y="189187"/>
            <a:ext cx="1470512" cy="80929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dirty="0">
                <a:solidFill>
                  <a:srgbClr val="0070C0"/>
                </a:solidFill>
              </a:rPr>
              <a:t>文献</a:t>
            </a:r>
            <a:endParaRPr lang="ja-JP" altLang="en-US" sz="2700" dirty="0">
              <a:solidFill>
                <a:srgbClr val="0070C0"/>
              </a:solidFill>
            </a:endParaRPr>
          </a:p>
        </p:txBody>
      </p:sp>
    </p:spTree>
    <p:extLst>
      <p:ext uri="{BB962C8B-B14F-4D97-AF65-F5344CB8AC3E}">
        <p14:creationId xmlns:p14="http://schemas.microsoft.com/office/powerpoint/2010/main" val="138970875"/>
      </p:ext>
    </p:extLst>
  </p:cSld>
  <p:clrMapOvr>
    <a:masterClrMapping/>
  </p:clrMapOvr>
  <p:transition spd="slow">
    <p:wipe/>
  </p:transition>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489</TotalTime>
  <Words>670</Words>
  <Application>Microsoft Office PowerPoint</Application>
  <PresentationFormat>ワイド画面</PresentationFormat>
  <Paragraphs>225</Paragraphs>
  <Slides>16</Slides>
  <Notes>12</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16</vt:i4>
      </vt:variant>
    </vt:vector>
  </HeadingPairs>
  <TitlesOfParts>
    <vt:vector size="20" baseType="lpstr">
      <vt:lpstr>游ゴシック</vt:lpstr>
      <vt:lpstr>游ゴシック Light</vt:lpstr>
      <vt:lpstr>Arial</vt:lpstr>
      <vt:lpstr>Office テーマ</vt:lpstr>
      <vt:lpstr>大学院教養科目群  数物科学における 研究倫理</vt:lpstr>
      <vt:lpstr>授業計画</vt:lpstr>
      <vt:lpstr>導入</vt:lpstr>
      <vt:lpstr>PowerPoint プレゼンテーション</vt:lpstr>
      <vt:lpstr>研究プロセスの概要</vt:lpstr>
      <vt:lpstr>研究結果の評価</vt:lpstr>
      <vt:lpstr>研究者の評価</vt:lpstr>
      <vt:lpstr>用語の説明</vt:lpstr>
      <vt:lpstr>用語の説明（続き）</vt:lpstr>
      <vt:lpstr>用語の説明（続き）</vt:lpstr>
      <vt:lpstr>研究不正とは</vt:lpstr>
      <vt:lpstr>PowerPoint プレゼンテーション</vt:lpstr>
      <vt:lpstr>主な研究不正 　文献　「科学者はなぜウソをつくのか」 　　　小川太郎著　eZERO 　2015年</vt:lpstr>
      <vt:lpstr>多能性幹細胞、万能細胞について</vt:lpstr>
      <vt:lpstr>スタップ細胞</vt:lpstr>
      <vt:lpstr>・「科学者はなぜウソをつくのか」　 　　小川太郎著　eZERO 　2015年  ・「Publish or Perish」科学者の発表倫理 　　山崎茂明著　みすず書房　2014年</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大学院教養科目群 数物科学における 研究倫理</dc:title>
  <dc:creator>owner</dc:creator>
  <cp:lastModifiedBy>owner</cp:lastModifiedBy>
  <cp:revision>52</cp:revision>
  <dcterms:created xsi:type="dcterms:W3CDTF">2018-04-16T23:56:54Z</dcterms:created>
  <dcterms:modified xsi:type="dcterms:W3CDTF">2019-04-15T06:20:32Z</dcterms:modified>
</cp:coreProperties>
</file>