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70" r:id="rId3"/>
    <p:sldId id="268" r:id="rId4"/>
    <p:sldId id="274" r:id="rId5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20" autoAdjust="0"/>
    <p:restoredTop sz="94660"/>
  </p:normalViewPr>
  <p:slideViewPr>
    <p:cSldViewPr snapToGrid="0">
      <p:cViewPr varScale="1">
        <p:scale>
          <a:sx n="75" d="100"/>
          <a:sy n="75" d="100"/>
        </p:scale>
        <p:origin x="60" y="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65984-DBFC-45C8-A7BB-013881621F04}" type="datetimeFigureOut">
              <a:rPr kumimoji="1" lang="ja-JP" altLang="en-US" smtClean="0"/>
              <a:t>2020/6/15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1135-466A-4034-A89D-9292BDB17A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0876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65984-DBFC-45C8-A7BB-013881621F04}" type="datetimeFigureOut">
              <a:rPr kumimoji="1" lang="ja-JP" altLang="en-US" smtClean="0"/>
              <a:t>2020/6/15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1135-466A-4034-A89D-9292BDB17A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6369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65984-DBFC-45C8-A7BB-013881621F04}" type="datetimeFigureOut">
              <a:rPr kumimoji="1" lang="ja-JP" altLang="en-US" smtClean="0"/>
              <a:t>2020/6/15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1135-466A-4034-A89D-9292BDB17A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058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65984-DBFC-45C8-A7BB-013881621F04}" type="datetimeFigureOut">
              <a:rPr kumimoji="1" lang="ja-JP" altLang="en-US" smtClean="0"/>
              <a:t>2020/6/15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1135-466A-4034-A89D-9292BDB17A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9929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65984-DBFC-45C8-A7BB-013881621F04}" type="datetimeFigureOut">
              <a:rPr kumimoji="1" lang="ja-JP" altLang="en-US" smtClean="0"/>
              <a:t>2020/6/15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1135-466A-4034-A89D-9292BDB17A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8695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65984-DBFC-45C8-A7BB-013881621F04}" type="datetimeFigureOut">
              <a:rPr kumimoji="1" lang="ja-JP" altLang="en-US" smtClean="0"/>
              <a:t>2020/6/15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1135-466A-4034-A89D-9292BDB17A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0476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65984-DBFC-45C8-A7BB-013881621F04}" type="datetimeFigureOut">
              <a:rPr kumimoji="1" lang="ja-JP" altLang="en-US" smtClean="0"/>
              <a:t>2020/6/15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1135-466A-4034-A89D-9292BDB17A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4441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65984-DBFC-45C8-A7BB-013881621F04}" type="datetimeFigureOut">
              <a:rPr kumimoji="1" lang="ja-JP" altLang="en-US" smtClean="0"/>
              <a:t>2020/6/15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1135-466A-4034-A89D-9292BDB17A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1009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65984-DBFC-45C8-A7BB-013881621F04}" type="datetimeFigureOut">
              <a:rPr kumimoji="1" lang="ja-JP" altLang="en-US" smtClean="0"/>
              <a:t>2020/6/15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1135-466A-4034-A89D-9292BDB17A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2150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65984-DBFC-45C8-A7BB-013881621F04}" type="datetimeFigureOut">
              <a:rPr kumimoji="1" lang="ja-JP" altLang="en-US" smtClean="0"/>
              <a:t>2020/6/15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1135-466A-4034-A89D-9292BDB17A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11766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65984-DBFC-45C8-A7BB-013881621F04}" type="datetimeFigureOut">
              <a:rPr kumimoji="1" lang="ja-JP" altLang="en-US" smtClean="0"/>
              <a:t>2020/6/15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1135-466A-4034-A89D-9292BDB17A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8253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B65984-DBFC-45C8-A7BB-013881621F04}" type="datetimeFigureOut">
              <a:rPr kumimoji="1" lang="ja-JP" altLang="en-US" smtClean="0"/>
              <a:t>2020/6/15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6A1135-466A-4034-A89D-9292BDB17A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1563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91337"/>
            <a:ext cx="9144000" cy="2387600"/>
          </a:xfrm>
        </p:spPr>
        <p:txBody>
          <a:bodyPr>
            <a:normAutofit/>
          </a:bodyPr>
          <a:lstStyle/>
          <a:p>
            <a:r>
              <a:rPr kumimoji="1" lang="ja-JP" altLang="en-US" dirty="0" smtClean="0">
                <a:solidFill>
                  <a:schemeClr val="accent5">
                    <a:lumMod val="50000"/>
                  </a:schemeClr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情報統計力学</a:t>
            </a:r>
            <a:r>
              <a:rPr kumimoji="1" lang="en-US" altLang="ja-JP" dirty="0" smtClean="0">
                <a:solidFill>
                  <a:schemeClr val="accent5">
                    <a:lumMod val="50000"/>
                  </a:schemeClr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/>
            </a:r>
            <a:br>
              <a:rPr kumimoji="1" lang="en-US" altLang="ja-JP" dirty="0" smtClean="0">
                <a:solidFill>
                  <a:schemeClr val="accent5">
                    <a:lumMod val="50000"/>
                  </a:schemeClr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</a:br>
            <a:r>
              <a:rPr lang="ja-JP" altLang="en-US" dirty="0" smtClean="0">
                <a:solidFill>
                  <a:schemeClr val="accent5">
                    <a:lumMod val="50000"/>
                  </a:schemeClr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上江洌　達也</a:t>
            </a:r>
            <a:endParaRPr kumimoji="1" lang="ja-JP" altLang="en-US" dirty="0">
              <a:solidFill>
                <a:schemeClr val="accent5">
                  <a:lumMod val="50000"/>
                </a:schemeClr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2759825" y="3017520"/>
            <a:ext cx="8478981" cy="2693323"/>
          </a:xfrm>
        </p:spPr>
        <p:txBody>
          <a:bodyPr>
            <a:normAutofit fontScale="85000" lnSpcReduction="10000"/>
          </a:bodyPr>
          <a:lstStyle/>
          <a:p>
            <a:pPr algn="l"/>
            <a:r>
              <a:rPr kumimoji="1" lang="ja-JP" altLang="en-US" u="sng" dirty="0" smtClean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遠隔講義　講義受講の注意点</a:t>
            </a:r>
            <a:endParaRPr kumimoji="1" lang="en-US" altLang="ja-JP" u="sng" dirty="0" smtClean="0">
              <a:solidFill>
                <a:srgbClr val="002060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pPr algn="l"/>
            <a:r>
              <a:rPr lang="ja-JP" altLang="en-US" dirty="0" smtClean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ミーティング参加時の名前は、フルネームで入力してください。</a:t>
            </a:r>
            <a:endParaRPr lang="en-US" altLang="ja-JP" dirty="0" smtClean="0">
              <a:solidFill>
                <a:srgbClr val="002060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pPr algn="l"/>
            <a:r>
              <a:rPr lang="ja-JP" altLang="en-US" dirty="0" smtClean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・「音声」ミュートにしてください。</a:t>
            </a:r>
            <a:endParaRPr lang="en-US" altLang="ja-JP" dirty="0" smtClean="0">
              <a:solidFill>
                <a:srgbClr val="002060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pPr algn="l"/>
            <a:r>
              <a:rPr lang="ja-JP" altLang="en-US" dirty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・</a:t>
            </a:r>
            <a:r>
              <a:rPr lang="ja-JP" altLang="en-US" dirty="0" smtClean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「ビデオ」停止してください。</a:t>
            </a:r>
            <a:endParaRPr lang="en-US" altLang="ja-JP" dirty="0" smtClean="0">
              <a:solidFill>
                <a:srgbClr val="002060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pPr algn="l"/>
            <a:r>
              <a:rPr lang="ja-JP" altLang="en-US" dirty="0" smtClean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・「チャット」出欠確認のため学籍番号、名前を入力してください。</a:t>
            </a:r>
            <a:endParaRPr lang="en-US" altLang="ja-JP" dirty="0" smtClean="0">
              <a:solidFill>
                <a:srgbClr val="002060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pPr algn="l"/>
            <a:endParaRPr lang="en-US" altLang="ja-JP" dirty="0">
              <a:solidFill>
                <a:srgbClr val="002060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pPr algn="l"/>
            <a:r>
              <a:rPr lang="ja-JP" altLang="en-US" dirty="0" smtClean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＊発言を行う場合のみ、「音声」「ビデオ」を</a:t>
            </a:r>
            <a:r>
              <a:rPr lang="en-US" altLang="ja-JP" dirty="0" smtClean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ON</a:t>
            </a:r>
            <a:r>
              <a:rPr lang="ja-JP" altLang="en-US" dirty="0" smtClean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にしてください。</a:t>
            </a:r>
            <a:endParaRPr lang="en-US" altLang="ja-JP" dirty="0" smtClean="0">
              <a:solidFill>
                <a:srgbClr val="002060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pPr algn="l"/>
            <a:endParaRPr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24293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ja-JP" altLang="en-US" b="1" dirty="0" smtClean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情報統計力学の質問</a:t>
            </a:r>
            <a:endParaRPr kumimoji="1" lang="ja-JP" altLang="en-US" b="1" dirty="0">
              <a:solidFill>
                <a:srgbClr val="002060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en-US" altLang="ja-JP" b="1" dirty="0" smtClean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6</a:t>
            </a:r>
            <a:r>
              <a:rPr kumimoji="1" lang="ja-JP" altLang="en-US" b="1" dirty="0" smtClean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月</a:t>
            </a:r>
            <a:r>
              <a:rPr kumimoji="1" lang="en-US" altLang="ja-JP" b="1" dirty="0" smtClean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16</a:t>
            </a:r>
            <a:r>
              <a:rPr kumimoji="1" lang="ja-JP" altLang="en-US" b="1" dirty="0" smtClean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日（火）　</a:t>
            </a:r>
            <a:r>
              <a:rPr kumimoji="1" lang="en-US" altLang="ja-JP" b="1" dirty="0" smtClean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2020</a:t>
            </a:r>
            <a:r>
              <a:rPr kumimoji="1" lang="ja-JP" altLang="en-US" b="1" dirty="0" smtClean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年</a:t>
            </a:r>
            <a:endParaRPr kumimoji="1" lang="ja-JP" altLang="en-US" b="1" dirty="0">
              <a:solidFill>
                <a:srgbClr val="002060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70691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1015232" y="1862667"/>
            <a:ext cx="8085666" cy="2540001"/>
          </a:xfrm>
        </p:spPr>
        <p:txBody>
          <a:bodyPr>
            <a:noAutofit/>
          </a:bodyPr>
          <a:lstStyle/>
          <a:p>
            <a:r>
              <a:rPr kumimoji="1" lang="ja-JP" altLang="en-US" sz="1800" b="1" dirty="0" smtClean="0">
                <a:solidFill>
                  <a:srgbClr val="7030A0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答</a:t>
            </a:r>
            <a:endParaRPr kumimoji="1" lang="en-US" altLang="ja-JP" sz="1800" b="1" dirty="0" smtClean="0">
              <a:solidFill>
                <a:srgbClr val="7030A0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1800" b="1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ＭＳ 明朝" panose="02020609040205080304" pitchFamily="17" charset="-128"/>
                <a:ea typeface="ＭＳ 明朝" panose="02020609040205080304" pitchFamily="17" charset="-128"/>
                <a:cs typeface="Arial" panose="020B0604020202020204" pitchFamily="34" charset="0"/>
              </a:rPr>
              <a:t>Cov</a:t>
            </a:r>
            <a:r>
              <a:rPr kumimoji="0" lang="en-US" altLang="ja-JP" sz="18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ＭＳ 明朝" panose="02020609040205080304" pitchFamily="17" charset="-128"/>
                <a:ea typeface="ＭＳ 明朝" panose="02020609040205080304" pitchFamily="17" charset="-128"/>
                <a:cs typeface="Arial" panose="020B0604020202020204" pitchFamily="34" charset="0"/>
              </a:rPr>
              <a:t>(X,Y)=E[(X-E(X))(Y-E(Y))]=E[XY-XE(Y)-E(X)Y+E(X)E(Y)]</a:t>
            </a:r>
          </a:p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1800" b="1" dirty="0" smtClean="0">
                <a:solidFill>
                  <a:srgbClr val="7030A0"/>
                </a:solidFill>
                <a:latin typeface="ＭＳ 明朝" panose="02020609040205080304" pitchFamily="17" charset="-128"/>
                <a:ea typeface="ＭＳ 明朝" panose="02020609040205080304" pitchFamily="17" charset="-128"/>
                <a:cs typeface="Arial" panose="020B0604020202020204" pitchFamily="34" charset="0"/>
              </a:rPr>
              <a:t>=E[XY]-E[XE(Y)]-E[E(X)Y]+E[E(X)E(Y)].</a:t>
            </a:r>
          </a:p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ja-JP" altLang="en-US" sz="18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ＭＳ 明朝" panose="02020609040205080304" pitchFamily="17" charset="-128"/>
                <a:ea typeface="ＭＳ 明朝" panose="02020609040205080304" pitchFamily="17" charset="-128"/>
                <a:cs typeface="Arial" panose="020B0604020202020204" pitchFamily="34" charset="0"/>
              </a:rPr>
              <a:t>期待値 </a:t>
            </a:r>
            <a:r>
              <a:rPr kumimoji="0" lang="en-US" altLang="ja-JP" sz="1800" b="1" dirty="0" smtClean="0">
                <a:solidFill>
                  <a:srgbClr val="7030A0"/>
                </a:solidFill>
                <a:latin typeface="ＭＳ 明朝" panose="02020609040205080304" pitchFamily="17" charset="-128"/>
                <a:ea typeface="ＭＳ 明朝" panose="02020609040205080304" pitchFamily="17" charset="-128"/>
                <a:cs typeface="Arial" panose="020B0604020202020204" pitchFamily="34" charset="0"/>
              </a:rPr>
              <a:t>E[X],E[Y]</a:t>
            </a:r>
            <a:r>
              <a:rPr kumimoji="0" lang="ja-JP" altLang="en-US" sz="1800" b="1" dirty="0" smtClean="0">
                <a:solidFill>
                  <a:srgbClr val="7030A0"/>
                </a:solidFill>
                <a:latin typeface="ＭＳ 明朝" panose="02020609040205080304" pitchFamily="17" charset="-128"/>
                <a:ea typeface="ＭＳ 明朝" panose="02020609040205080304" pitchFamily="17" charset="-128"/>
                <a:cs typeface="Arial" panose="020B0604020202020204" pitchFamily="34" charset="0"/>
              </a:rPr>
              <a:t>は定数なので、期待値の計算の外に出せる。</a:t>
            </a:r>
            <a:endParaRPr kumimoji="0" lang="en-US" altLang="ja-JP" sz="1800" b="1" dirty="0" smtClean="0">
              <a:solidFill>
                <a:srgbClr val="7030A0"/>
              </a:solidFill>
              <a:latin typeface="ＭＳ 明朝" panose="02020609040205080304" pitchFamily="17" charset="-128"/>
              <a:ea typeface="ＭＳ 明朝" panose="02020609040205080304" pitchFamily="17" charset="-128"/>
              <a:cs typeface="Arial" panose="020B0604020202020204" pitchFamily="34" charset="0"/>
            </a:endParaRPr>
          </a:p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ja-JP" altLang="en-US" sz="1800" b="1" dirty="0" smtClean="0">
                <a:solidFill>
                  <a:srgbClr val="7030A0"/>
                </a:solidFill>
                <a:latin typeface="ＭＳ 明朝" panose="02020609040205080304" pitchFamily="17" charset="-128"/>
                <a:ea typeface="ＭＳ 明朝" panose="02020609040205080304" pitchFamily="17" charset="-128"/>
                <a:cs typeface="Arial" panose="020B0604020202020204" pitchFamily="34" charset="0"/>
              </a:rPr>
              <a:t>例えば、</a:t>
            </a:r>
            <a:r>
              <a:rPr kumimoji="0" lang="en-US" altLang="ja-JP" sz="1800" b="1" dirty="0" smtClean="0">
                <a:solidFill>
                  <a:srgbClr val="7030A0"/>
                </a:solidFill>
                <a:latin typeface="ＭＳ 明朝" panose="02020609040205080304" pitchFamily="17" charset="-128"/>
                <a:ea typeface="ＭＳ 明朝" panose="02020609040205080304" pitchFamily="17" charset="-128"/>
                <a:cs typeface="Arial" panose="020B0604020202020204" pitchFamily="34" charset="0"/>
              </a:rPr>
              <a:t>a</a:t>
            </a:r>
            <a:r>
              <a:rPr kumimoji="0" lang="ja-JP" altLang="en-US" sz="1800" b="1" dirty="0" smtClean="0">
                <a:solidFill>
                  <a:srgbClr val="7030A0"/>
                </a:solidFill>
                <a:latin typeface="ＭＳ 明朝" panose="02020609040205080304" pitchFamily="17" charset="-128"/>
                <a:ea typeface="ＭＳ 明朝" panose="02020609040205080304" pitchFamily="17" charset="-128"/>
                <a:cs typeface="Arial" panose="020B0604020202020204" pitchFamily="34" charset="0"/>
              </a:rPr>
              <a:t>を定数とすれば、</a:t>
            </a:r>
            <a:r>
              <a:rPr kumimoji="0" lang="en-US" altLang="ja-JP" sz="1800" b="1" dirty="0" smtClean="0">
                <a:solidFill>
                  <a:srgbClr val="7030A0"/>
                </a:solidFill>
                <a:latin typeface="ＭＳ 明朝" panose="02020609040205080304" pitchFamily="17" charset="-128"/>
                <a:ea typeface="ＭＳ 明朝" panose="02020609040205080304" pitchFamily="17" charset="-128"/>
                <a:cs typeface="Arial" panose="020B0604020202020204" pitchFamily="34" charset="0"/>
              </a:rPr>
              <a:t>E(</a:t>
            </a:r>
            <a:r>
              <a:rPr kumimoji="0" lang="en-US" altLang="ja-JP" sz="1800" b="1" dirty="0" err="1" smtClean="0">
                <a:solidFill>
                  <a:srgbClr val="7030A0"/>
                </a:solidFill>
                <a:latin typeface="ＭＳ 明朝" panose="02020609040205080304" pitchFamily="17" charset="-128"/>
                <a:ea typeface="ＭＳ 明朝" panose="02020609040205080304" pitchFamily="17" charset="-128"/>
                <a:cs typeface="Arial" panose="020B0604020202020204" pitchFamily="34" charset="0"/>
              </a:rPr>
              <a:t>aX</a:t>
            </a:r>
            <a:r>
              <a:rPr kumimoji="0" lang="en-US" altLang="ja-JP" sz="1800" b="1" dirty="0" smtClean="0">
                <a:solidFill>
                  <a:srgbClr val="7030A0"/>
                </a:solidFill>
                <a:latin typeface="ＭＳ 明朝" panose="02020609040205080304" pitchFamily="17" charset="-128"/>
                <a:ea typeface="ＭＳ 明朝" panose="02020609040205080304" pitchFamily="17" charset="-128"/>
                <a:cs typeface="Arial" panose="020B0604020202020204" pitchFamily="34" charset="0"/>
              </a:rPr>
              <a:t>)</a:t>
            </a:r>
            <a:r>
              <a:rPr kumimoji="0" lang="ja-JP" altLang="en-US" sz="1800" b="1" dirty="0" smtClean="0">
                <a:solidFill>
                  <a:srgbClr val="7030A0"/>
                </a:solidFill>
                <a:latin typeface="ＭＳ 明朝" panose="02020609040205080304" pitchFamily="17" charset="-128"/>
                <a:ea typeface="ＭＳ 明朝" panose="02020609040205080304" pitchFamily="17" charset="-128"/>
                <a:cs typeface="Arial" panose="020B0604020202020204" pitchFamily="34" charset="0"/>
              </a:rPr>
              <a:t>＝</a:t>
            </a:r>
            <a:r>
              <a:rPr kumimoji="0" lang="en-US" altLang="ja-JP" sz="1800" b="1" dirty="0" smtClean="0">
                <a:solidFill>
                  <a:srgbClr val="7030A0"/>
                </a:solidFill>
                <a:latin typeface="ＭＳ 明朝" panose="02020609040205080304" pitchFamily="17" charset="-128"/>
                <a:ea typeface="ＭＳ 明朝" panose="02020609040205080304" pitchFamily="17" charset="-128"/>
                <a:cs typeface="Arial" panose="020B0604020202020204" pitchFamily="34" charset="0"/>
              </a:rPr>
              <a:t>E(</a:t>
            </a:r>
            <a:r>
              <a:rPr kumimoji="0" lang="en-US" altLang="ja-JP" sz="1800" b="1" dirty="0" err="1" smtClean="0">
                <a:solidFill>
                  <a:srgbClr val="7030A0"/>
                </a:solidFill>
                <a:latin typeface="ＭＳ 明朝" panose="02020609040205080304" pitchFamily="17" charset="-128"/>
                <a:ea typeface="ＭＳ 明朝" panose="02020609040205080304" pitchFamily="17" charset="-128"/>
                <a:cs typeface="Arial" panose="020B0604020202020204" pitchFamily="34" charset="0"/>
              </a:rPr>
              <a:t>Xa</a:t>
            </a:r>
            <a:r>
              <a:rPr kumimoji="0" lang="en-US" altLang="ja-JP" sz="1800" b="1" dirty="0" smtClean="0">
                <a:solidFill>
                  <a:srgbClr val="7030A0"/>
                </a:solidFill>
                <a:latin typeface="ＭＳ 明朝" panose="02020609040205080304" pitchFamily="17" charset="-128"/>
                <a:ea typeface="ＭＳ 明朝" panose="02020609040205080304" pitchFamily="17" charset="-128"/>
                <a:cs typeface="Arial" panose="020B0604020202020204" pitchFamily="34" charset="0"/>
              </a:rPr>
              <a:t>)=</a:t>
            </a:r>
            <a:r>
              <a:rPr kumimoji="0" lang="en-US" altLang="ja-JP" sz="1800" b="1" dirty="0" err="1" smtClean="0">
                <a:solidFill>
                  <a:srgbClr val="7030A0"/>
                </a:solidFill>
                <a:latin typeface="ＭＳ 明朝" panose="02020609040205080304" pitchFamily="17" charset="-128"/>
                <a:ea typeface="ＭＳ 明朝" panose="02020609040205080304" pitchFamily="17" charset="-128"/>
                <a:cs typeface="Arial" panose="020B0604020202020204" pitchFamily="34" charset="0"/>
              </a:rPr>
              <a:t>aE</a:t>
            </a:r>
            <a:r>
              <a:rPr kumimoji="0" lang="en-US" altLang="ja-JP" sz="1800" b="1" dirty="0" smtClean="0">
                <a:solidFill>
                  <a:srgbClr val="7030A0"/>
                </a:solidFill>
                <a:latin typeface="ＭＳ 明朝" panose="02020609040205080304" pitchFamily="17" charset="-128"/>
                <a:ea typeface="ＭＳ 明朝" panose="02020609040205080304" pitchFamily="17" charset="-128"/>
                <a:cs typeface="Arial" panose="020B0604020202020204" pitchFamily="34" charset="0"/>
              </a:rPr>
              <a:t>(X), E(a)=</a:t>
            </a:r>
            <a:r>
              <a:rPr kumimoji="0" lang="en-US" altLang="ja-JP" sz="1800" b="1" dirty="0" err="1" smtClean="0">
                <a:solidFill>
                  <a:srgbClr val="7030A0"/>
                </a:solidFill>
                <a:latin typeface="ＭＳ 明朝" panose="02020609040205080304" pitchFamily="17" charset="-128"/>
                <a:ea typeface="ＭＳ 明朝" panose="02020609040205080304" pitchFamily="17" charset="-128"/>
                <a:cs typeface="Arial" panose="020B0604020202020204" pitchFamily="34" charset="0"/>
              </a:rPr>
              <a:t>aE</a:t>
            </a:r>
            <a:r>
              <a:rPr kumimoji="0" lang="en-US" altLang="ja-JP" sz="1800" b="1" dirty="0" smtClean="0">
                <a:solidFill>
                  <a:srgbClr val="7030A0"/>
                </a:solidFill>
                <a:latin typeface="ＭＳ 明朝" panose="02020609040205080304" pitchFamily="17" charset="-128"/>
                <a:ea typeface="ＭＳ 明朝" panose="02020609040205080304" pitchFamily="17" charset="-128"/>
                <a:cs typeface="Arial" panose="020B0604020202020204" pitchFamily="34" charset="0"/>
              </a:rPr>
              <a:t>(1)=a</a:t>
            </a:r>
          </a:p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ja-JP" altLang="en-US" sz="1800" b="1" dirty="0" smtClean="0">
                <a:solidFill>
                  <a:srgbClr val="7030A0"/>
                </a:solidFill>
                <a:latin typeface="ＭＳ 明朝" panose="02020609040205080304" pitchFamily="17" charset="-128"/>
                <a:ea typeface="ＭＳ 明朝" panose="02020609040205080304" pitchFamily="17" charset="-128"/>
                <a:cs typeface="Arial" panose="020B0604020202020204" pitchFamily="34" charset="0"/>
              </a:rPr>
              <a:t>よって、</a:t>
            </a:r>
            <a:endParaRPr kumimoji="0" lang="en-US" altLang="ja-JP" sz="1800" b="1" dirty="0" smtClean="0">
              <a:solidFill>
                <a:srgbClr val="7030A0"/>
              </a:solidFill>
              <a:latin typeface="ＭＳ 明朝" panose="02020609040205080304" pitchFamily="17" charset="-128"/>
              <a:ea typeface="ＭＳ 明朝" panose="02020609040205080304" pitchFamily="17" charset="-128"/>
              <a:cs typeface="Arial" panose="020B0604020202020204" pitchFamily="34" charset="0"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1800" b="1" dirty="0" err="1">
                <a:solidFill>
                  <a:srgbClr val="7030A0"/>
                </a:solidFill>
                <a:latin typeface="ＭＳ 明朝" panose="02020609040205080304" pitchFamily="17" charset="-128"/>
                <a:ea typeface="ＭＳ 明朝" panose="02020609040205080304" pitchFamily="17" charset="-128"/>
                <a:cs typeface="Arial" panose="020B0604020202020204" pitchFamily="34" charset="0"/>
              </a:rPr>
              <a:t>Cov</a:t>
            </a:r>
            <a:r>
              <a:rPr kumimoji="0" lang="en-US" altLang="ja-JP" sz="1800" b="1" dirty="0">
                <a:solidFill>
                  <a:srgbClr val="7030A0"/>
                </a:solidFill>
                <a:latin typeface="ＭＳ 明朝" panose="02020609040205080304" pitchFamily="17" charset="-128"/>
                <a:ea typeface="ＭＳ 明朝" panose="02020609040205080304" pitchFamily="17" charset="-128"/>
                <a:cs typeface="Arial" panose="020B0604020202020204" pitchFamily="34" charset="0"/>
              </a:rPr>
              <a:t>(X,Y</a:t>
            </a:r>
            <a:r>
              <a:rPr kumimoji="0" lang="en-US" altLang="ja-JP" sz="1800" b="1" dirty="0" smtClean="0">
                <a:solidFill>
                  <a:srgbClr val="7030A0"/>
                </a:solidFill>
                <a:latin typeface="ＭＳ 明朝" panose="02020609040205080304" pitchFamily="17" charset="-128"/>
                <a:ea typeface="ＭＳ 明朝" panose="02020609040205080304" pitchFamily="17" charset="-128"/>
                <a:cs typeface="Arial" panose="020B0604020202020204" pitchFamily="34" charset="0"/>
              </a:rPr>
              <a:t>)=</a:t>
            </a:r>
            <a:r>
              <a:rPr kumimoji="0" lang="en-US" altLang="ja-JP" sz="1800" b="1" dirty="0">
                <a:solidFill>
                  <a:srgbClr val="7030A0"/>
                </a:solidFill>
                <a:latin typeface="ＭＳ 明朝" panose="02020609040205080304" pitchFamily="17" charset="-128"/>
                <a:ea typeface="ＭＳ 明朝" panose="02020609040205080304" pitchFamily="17" charset="-128"/>
                <a:cs typeface="Arial" panose="020B0604020202020204" pitchFamily="34" charset="0"/>
              </a:rPr>
              <a:t>E[XY</a:t>
            </a:r>
            <a:r>
              <a:rPr kumimoji="0" lang="en-US" altLang="ja-JP" sz="1800" b="1" dirty="0" smtClean="0">
                <a:solidFill>
                  <a:srgbClr val="7030A0"/>
                </a:solidFill>
                <a:latin typeface="ＭＳ 明朝" panose="02020609040205080304" pitchFamily="17" charset="-128"/>
                <a:ea typeface="ＭＳ 明朝" panose="02020609040205080304" pitchFamily="17" charset="-128"/>
                <a:cs typeface="Arial" panose="020B0604020202020204" pitchFamily="34" charset="0"/>
              </a:rPr>
              <a:t>]-E(X)E(Y)- E(X)E(Y)+E(X)E(Y)=</a:t>
            </a:r>
            <a:r>
              <a:rPr kumimoji="0" lang="en-US" altLang="ja-JP" sz="1800" b="1" dirty="0">
                <a:solidFill>
                  <a:srgbClr val="7030A0"/>
                </a:solidFill>
                <a:latin typeface="ＭＳ 明朝" panose="02020609040205080304" pitchFamily="17" charset="-128"/>
                <a:ea typeface="ＭＳ 明朝" panose="02020609040205080304" pitchFamily="17" charset="-128"/>
                <a:cs typeface="Arial" panose="020B0604020202020204" pitchFamily="34" charset="0"/>
              </a:rPr>
              <a:t> E[XY]-</a:t>
            </a:r>
            <a:r>
              <a:rPr kumimoji="0" lang="en-US" altLang="ja-JP" sz="1800" b="1" dirty="0" smtClean="0">
                <a:solidFill>
                  <a:srgbClr val="7030A0"/>
                </a:solidFill>
                <a:latin typeface="ＭＳ 明朝" panose="02020609040205080304" pitchFamily="17" charset="-128"/>
                <a:ea typeface="ＭＳ 明朝" panose="02020609040205080304" pitchFamily="17" charset="-128"/>
                <a:cs typeface="Arial" panose="020B0604020202020204" pitchFamily="34" charset="0"/>
              </a:rPr>
              <a:t>E(X)E(Y).</a:t>
            </a:r>
          </a:p>
        </p:txBody>
      </p:sp>
      <p:sp>
        <p:nvSpPr>
          <p:cNvPr id="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651165" y="184666"/>
            <a:ext cx="9161701" cy="59149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</a:pPr>
            <a:r>
              <a:rPr kumimoji="0" lang="ja-JP" altLang="ja-JP" sz="1800" b="1" dirty="0" smtClean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  <a:cs typeface="Arial" panose="020B0604020202020204" pitchFamily="34" charset="0"/>
              </a:rPr>
              <a:t>＜</a:t>
            </a:r>
            <a:r>
              <a:rPr kumimoji="0" lang="ja-JP" altLang="ja-JP" sz="1800" b="1" dirty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  <a:cs typeface="Arial" panose="020B0604020202020204" pitchFamily="34" charset="0"/>
              </a:rPr>
              <a:t>質問1＞</a:t>
            </a:r>
            <a:r>
              <a:rPr kumimoji="0" lang="ja-JP" altLang="ja-JP" sz="1800" b="1" dirty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/>
            </a:r>
            <a:br>
              <a:rPr kumimoji="0" lang="ja-JP" altLang="ja-JP" sz="1800" b="1" dirty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</a:br>
            <a:r>
              <a:rPr kumimoji="0" lang="ja-JP" altLang="ja-JP" sz="1800" b="1" dirty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  <a:cs typeface="Arial" panose="020B0604020202020204" pitchFamily="34" charset="0"/>
              </a:rPr>
              <a:t>No.5の3ページの式(10)の示し方が分からなかったので教えていただきたいです。</a:t>
            </a:r>
            <a:r>
              <a:rPr kumimoji="0" lang="ja-JP" altLang="ja-JP" sz="1800" b="1" dirty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/>
            </a:r>
            <a:br>
              <a:rPr kumimoji="0" lang="ja-JP" altLang="ja-JP" sz="1800" b="1" dirty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</a:br>
            <a:r>
              <a:rPr kumimoji="0" lang="ja-JP" altLang="ja-JP" sz="1800" b="1" dirty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  <a:cs typeface="Arial" panose="020B0604020202020204" pitchFamily="34" charset="0"/>
              </a:rPr>
              <a:t>最初p(x_i,y_j)=p_X(x_i)p_Y(y_j)と分解して証明していたのですが、この分け</a:t>
            </a:r>
            <a:r>
              <a:rPr kumimoji="0" lang="ja-JP" altLang="ja-JP" sz="1800" b="1" dirty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/>
            </a:r>
            <a:br>
              <a:rPr kumimoji="0" lang="ja-JP" altLang="ja-JP" sz="1800" b="1" dirty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</a:br>
            <a:r>
              <a:rPr kumimoji="0" lang="ja-JP" altLang="ja-JP" sz="1800" b="1" dirty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  <a:cs typeface="Arial" panose="020B0604020202020204" pitchFamily="34" charset="0"/>
              </a:rPr>
              <a:t>方はXYが独立でないと使えないことに気づきました。独立でなくても示せる方法</a:t>
            </a:r>
            <a:r>
              <a:rPr kumimoji="0" lang="ja-JP" altLang="ja-JP" sz="1800" b="1" dirty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/>
            </a:r>
            <a:br>
              <a:rPr kumimoji="0" lang="ja-JP" altLang="ja-JP" sz="1800" b="1" dirty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</a:br>
            <a:r>
              <a:rPr kumimoji="0" lang="ja-JP" altLang="ja-JP" sz="1800" b="1" dirty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  <a:cs typeface="Arial" panose="020B0604020202020204" pitchFamily="34" charset="0"/>
              </a:rPr>
              <a:t>を教えてください</a:t>
            </a:r>
            <a:r>
              <a:rPr kumimoji="0" lang="ja-JP" altLang="ja-JP" sz="1800" b="1" dirty="0" smtClean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  <a:cs typeface="Arial" panose="020B0604020202020204" pitchFamily="34" charset="0"/>
              </a:rPr>
              <a:t>。</a:t>
            </a:r>
            <a:r>
              <a:rPr kumimoji="0" lang="en-US" altLang="ja-JP" sz="1800" b="1" dirty="0" smtClean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  <a:cs typeface="Arial" panose="020B0604020202020204" pitchFamily="34" charset="0"/>
              </a:rPr>
              <a:t/>
            </a:r>
            <a:br>
              <a:rPr kumimoji="0" lang="en-US" altLang="ja-JP" sz="1800" b="1" dirty="0" smtClean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  <a:cs typeface="Arial" panose="020B0604020202020204" pitchFamily="34" charset="0"/>
              </a:rPr>
            </a:br>
            <a:r>
              <a:rPr kumimoji="0" lang="en-US" altLang="ja-JP" sz="1800" b="1" dirty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/>
            </a:r>
            <a:br>
              <a:rPr kumimoji="0" lang="en-US" altLang="ja-JP" sz="1800" b="1" dirty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</a:br>
            <a:r>
              <a:rPr kumimoji="0" lang="en-US" altLang="ja-JP" sz="1800" b="1" dirty="0" smtClean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/>
            </a:r>
            <a:br>
              <a:rPr kumimoji="0" lang="en-US" altLang="ja-JP" sz="1800" b="1" dirty="0" smtClean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</a:br>
            <a:r>
              <a:rPr kumimoji="0" lang="en-US" altLang="ja-JP" sz="1800" b="1" dirty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/>
            </a:r>
            <a:br>
              <a:rPr kumimoji="0" lang="en-US" altLang="ja-JP" sz="1800" b="1" dirty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</a:br>
            <a:r>
              <a:rPr kumimoji="0" lang="en-US" altLang="ja-JP" sz="1800" b="1" dirty="0" smtClean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/>
            </a:r>
            <a:br>
              <a:rPr kumimoji="0" lang="en-US" altLang="ja-JP" sz="1800" b="1" dirty="0" smtClean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</a:br>
            <a:r>
              <a:rPr kumimoji="0" lang="en-US" altLang="ja-JP" sz="1800" b="1" dirty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/>
            </a:r>
            <a:br>
              <a:rPr kumimoji="0" lang="en-US" altLang="ja-JP" sz="1800" b="1" dirty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</a:br>
            <a:r>
              <a:rPr kumimoji="0" lang="en-US" altLang="ja-JP" sz="1800" b="1" dirty="0" smtClean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/>
            </a:r>
            <a:br>
              <a:rPr kumimoji="0" lang="en-US" altLang="ja-JP" sz="1800" b="1" dirty="0" smtClean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</a:br>
            <a:r>
              <a:rPr kumimoji="0" lang="en-US" altLang="ja-JP" sz="1800" b="1" dirty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/>
            </a:r>
            <a:br>
              <a:rPr kumimoji="0" lang="en-US" altLang="ja-JP" sz="1800" b="1" dirty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</a:br>
            <a:r>
              <a:rPr kumimoji="0" lang="en-US" altLang="ja-JP" sz="1800" b="1" dirty="0" smtClean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/>
            </a:r>
            <a:br>
              <a:rPr kumimoji="0" lang="en-US" altLang="ja-JP" sz="1800" b="1" dirty="0" smtClean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</a:br>
            <a:r>
              <a:rPr kumimoji="0" lang="ja-JP" altLang="ja-JP" sz="1800" b="1" dirty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/>
            </a:r>
            <a:br>
              <a:rPr kumimoji="0" lang="ja-JP" altLang="ja-JP" sz="1800" b="1" dirty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</a:br>
            <a:r>
              <a:rPr kumimoji="0" lang="ja-JP" altLang="ja-JP" sz="1800" b="1" dirty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/>
            </a:r>
            <a:br>
              <a:rPr kumimoji="0" lang="ja-JP" altLang="ja-JP" sz="1800" b="1" dirty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</a:br>
            <a:r>
              <a:rPr kumimoji="0" lang="ja-JP" altLang="ja-JP" sz="1800" b="1" dirty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  <a:cs typeface="Arial" panose="020B0604020202020204" pitchFamily="34" charset="0"/>
              </a:rPr>
              <a:t>＜質問2＞</a:t>
            </a:r>
            <a:r>
              <a:rPr kumimoji="0" lang="ja-JP" altLang="ja-JP" sz="1800" b="1" dirty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/>
            </a:r>
            <a:br>
              <a:rPr kumimoji="0" lang="ja-JP" altLang="ja-JP" sz="1800" b="1" dirty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</a:br>
            <a:r>
              <a:rPr kumimoji="0" lang="ja-JP" altLang="ja-JP" sz="1800" b="1" dirty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  <a:cs typeface="Arial" panose="020B0604020202020204" pitchFamily="34" charset="0"/>
              </a:rPr>
              <a:t>No.3の1ページの問題、[健診2回で乳がんと判定されたとき、乳がんでない確率]</a:t>
            </a:r>
            <a:r>
              <a:rPr kumimoji="0" lang="ja-JP" altLang="ja-JP" sz="1800" b="1" dirty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/>
            </a:r>
            <a:br>
              <a:rPr kumimoji="0" lang="ja-JP" altLang="ja-JP" sz="1800" b="1" dirty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</a:br>
            <a:r>
              <a:rPr kumimoji="0" lang="ja-JP" altLang="ja-JP" sz="1800" b="1" dirty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  <a:cs typeface="Arial" panose="020B0604020202020204" pitchFamily="34" charset="0"/>
              </a:rPr>
              <a:t>と「健診3回で乳がんと判定されたとき乳がんである確率」の答えを教えて頂き</a:t>
            </a:r>
            <a:r>
              <a:rPr kumimoji="0" lang="ja-JP" altLang="ja-JP" sz="1800" b="1" dirty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/>
            </a:r>
            <a:br>
              <a:rPr kumimoji="0" lang="ja-JP" altLang="ja-JP" sz="1800" b="1" dirty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</a:br>
            <a:r>
              <a:rPr kumimoji="0" lang="ja-JP" altLang="ja-JP" sz="1800" b="1" dirty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  <a:cs typeface="Arial" panose="020B0604020202020204" pitchFamily="34" charset="0"/>
              </a:rPr>
              <a:t>たいです。私の計算では、前者は42％、後者は９５%になりました</a:t>
            </a:r>
            <a:r>
              <a:rPr kumimoji="0" lang="ja-JP" altLang="ja-JP" sz="1800" b="1" dirty="0" smtClean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  <a:cs typeface="Arial" panose="020B0604020202020204" pitchFamily="34" charset="0"/>
              </a:rPr>
              <a:t>。</a:t>
            </a:r>
            <a:r>
              <a:rPr kumimoji="0" lang="en-US" altLang="ja-JP" sz="1800" b="1" dirty="0" smtClean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  <a:cs typeface="Arial" panose="020B0604020202020204" pitchFamily="34" charset="0"/>
              </a:rPr>
              <a:t/>
            </a:r>
            <a:br>
              <a:rPr kumimoji="0" lang="en-US" altLang="ja-JP" sz="1800" b="1" dirty="0" smtClean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  <a:cs typeface="Arial" panose="020B0604020202020204" pitchFamily="34" charset="0"/>
              </a:rPr>
            </a:br>
            <a:r>
              <a:rPr kumimoji="0" lang="ja-JP" altLang="ja-JP" sz="1800" b="1" dirty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/>
            </a:r>
            <a:br>
              <a:rPr kumimoji="0" lang="ja-JP" altLang="ja-JP" sz="1800" b="1" dirty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</a:br>
            <a:r>
              <a:rPr kumimoji="0" lang="ja-JP" altLang="en-US" sz="1800" b="1" dirty="0" smtClean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　　　</a:t>
            </a:r>
            <a:r>
              <a:rPr kumimoji="0" lang="ja-JP" altLang="en-US" sz="1800" b="1" dirty="0" smtClean="0">
                <a:solidFill>
                  <a:srgbClr val="7030A0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答　正解です。　　　</a:t>
            </a:r>
            <a:endParaRPr kumimoji="0" lang="ja-JP" altLang="ja-JP" sz="18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ja-JP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0751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kumimoji="1" lang="ja-JP" altLang="en-US" b="1" dirty="0" smtClean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来週も、皆さんの質問をお待ちしています。前日の５</a:t>
            </a:r>
            <a:r>
              <a:rPr lang="ja-JP" altLang="en-US" b="1" dirty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時</a:t>
            </a:r>
            <a:r>
              <a:rPr kumimoji="1" lang="ja-JP" altLang="en-US" b="1" dirty="0" smtClean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までに、メールで送って下さい。</a:t>
            </a:r>
            <a:endParaRPr kumimoji="1" lang="ja-JP" altLang="en-US" b="1" dirty="0">
              <a:solidFill>
                <a:srgbClr val="002060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176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</TotalTime>
  <Words>118</Words>
  <Application>Microsoft Office PowerPoint</Application>
  <PresentationFormat>ワイド画面</PresentationFormat>
  <Paragraphs>19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9" baseType="lpstr">
      <vt:lpstr>ＭＳ 明朝</vt:lpstr>
      <vt:lpstr>游ゴシック</vt:lpstr>
      <vt:lpstr>游ゴシック Light</vt:lpstr>
      <vt:lpstr>Arial</vt:lpstr>
      <vt:lpstr>Office テーマ</vt:lpstr>
      <vt:lpstr>情報統計力学 上江洌　達也</vt:lpstr>
      <vt:lpstr>情報統計力学の質問</vt:lpstr>
      <vt:lpstr>＜質問1＞ No.5の3ページの式(10)の示し方が分からなかったので教えていただきたいです。 最初p(x_i,y_j)=p_X(x_i)p_Y(y_j)と分解して証明していたのですが、この分け 方はXYが独立でないと使えないことに気づきました。独立でなくても示せる方法 を教えてください。           ＜質問2＞ No.3の1ページの問題、[健診2回で乳がんと判定されたとき、乳がんでない確率] と「健診3回で乳がんと判定されたとき乳がんである確率」の答えを教えて頂き たいです。私の計算では、前者は42％、後者は９５%になりました。  　　　答　正解です。　　　</vt:lpstr>
      <vt:lpstr>来週も、皆さんの質問をお待ちしています。前日の５時までに、メールで送って下さい。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ベクトル解析の質問</dc:title>
  <dc:creator>owner</dc:creator>
  <cp:lastModifiedBy>owner</cp:lastModifiedBy>
  <cp:revision>32</cp:revision>
  <dcterms:created xsi:type="dcterms:W3CDTF">2020-06-08T13:26:48Z</dcterms:created>
  <dcterms:modified xsi:type="dcterms:W3CDTF">2020-06-15T11:15:03Z</dcterms:modified>
</cp:coreProperties>
</file>